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91" r:id="rId5"/>
    <p:sldId id="558" r:id="rId6"/>
    <p:sldId id="559" r:id="rId7"/>
    <p:sldId id="317" r:id="rId8"/>
    <p:sldId id="566" r:id="rId9"/>
    <p:sldId id="567" r:id="rId10"/>
    <p:sldId id="561" r:id="rId11"/>
    <p:sldId id="307" r:id="rId12"/>
    <p:sldId id="377" r:id="rId13"/>
    <p:sldId id="551" r:id="rId14"/>
    <p:sldId id="562" r:id="rId15"/>
    <p:sldId id="315" r:id="rId16"/>
    <p:sldId id="563" r:id="rId17"/>
    <p:sldId id="386" r:id="rId18"/>
    <p:sldId id="281" r:id="rId19"/>
    <p:sldId id="557" r:id="rId20"/>
  </p:sldIdLst>
  <p:sldSz cx="12161838" cy="6858000"/>
  <p:notesSz cx="7010400" cy="9296400"/>
  <p:defaultTextStyle>
    <a:defPPr>
      <a:defRPr lang="en-US"/>
    </a:defPPr>
    <a:lvl1pPr marL="0" algn="l" defTabSz="110249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51246" algn="l" defTabSz="110249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102492" algn="l" defTabSz="110249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53738" algn="l" defTabSz="110249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204984" algn="l" defTabSz="110249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56230" algn="l" defTabSz="110249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307476" algn="l" defTabSz="110249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58722" algn="l" defTabSz="110249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409968" algn="l" defTabSz="110249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585F703-7145-BA40-CE49-3A2C1AD79E37}" name="Julia Oyet" initials="JO" userId="S::julia.oyet@dpf.or.ug::725b26c9-f6c1-470c-b09a-d56bb5cfe440" providerId="AD"/>
  <p188:author id="{5A0FEA1E-D4BE-088E-F697-52A59E055085}" name="Betty Namatovu" initials="BN" userId="S::betty.namatovu@dpf.or.ug::b5713540-2819-47c9-84ad-233c93a2505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ulia Oyet" initials="JO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257D"/>
    <a:srgbClr val="00A7E2"/>
    <a:srgbClr val="00B6F6"/>
    <a:srgbClr val="8064A2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B29F9C-6C9A-4857-AB12-8F42A09447EA}" v="12" dt="2026-02-18T20:40:17.658"/>
  </p1510:revLst>
</p1510:revInfo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859" y="62"/>
      </p:cViewPr>
      <p:guideLst>
        <p:guide orient="horz" pos="2160"/>
        <p:guide pos="3831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Relationship Id="rId3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k Ezaga" userId="ae2adf12-da0f-4593-acf3-9077a2f27c93" providerId="ADAL" clId="{A945C765-CDBF-44FB-A31C-6FC01698D389}"/>
    <pc:docChg chg="modSld">
      <pc:chgData name="Patrick Ezaga" userId="ae2adf12-da0f-4593-acf3-9077a2f27c93" providerId="ADAL" clId="{A945C765-CDBF-44FB-A31C-6FC01698D389}" dt="2026-02-18T20:42:37.293" v="14" actId="20577"/>
      <pc:docMkLst>
        <pc:docMk/>
      </pc:docMkLst>
      <pc:sldChg chg="modSp mod">
        <pc:chgData name="Patrick Ezaga" userId="ae2adf12-da0f-4593-acf3-9077a2f27c93" providerId="ADAL" clId="{A945C765-CDBF-44FB-A31C-6FC01698D389}" dt="2026-02-18T20:38:51.953" v="0" actId="6549"/>
        <pc:sldMkLst>
          <pc:docMk/>
          <pc:sldMk cId="2180410426" sldId="291"/>
        </pc:sldMkLst>
        <pc:spChg chg="mod">
          <ac:chgData name="Patrick Ezaga" userId="ae2adf12-da0f-4593-acf3-9077a2f27c93" providerId="ADAL" clId="{A945C765-CDBF-44FB-A31C-6FC01698D389}" dt="2026-02-18T20:38:51.953" v="0" actId="6549"/>
          <ac:spMkLst>
            <pc:docMk/>
            <pc:sldMk cId="2180410426" sldId="291"/>
            <ac:spMk id="3" creationId="{184EEACD-B5E5-A44F-6352-F168C2378AD5}"/>
          </ac:spMkLst>
        </pc:spChg>
      </pc:sldChg>
      <pc:sldChg chg="modSp mod">
        <pc:chgData name="Patrick Ezaga" userId="ae2adf12-da0f-4593-acf3-9077a2f27c93" providerId="ADAL" clId="{A945C765-CDBF-44FB-A31C-6FC01698D389}" dt="2026-02-18T20:42:37.293" v="14" actId="20577"/>
        <pc:sldMkLst>
          <pc:docMk/>
          <pc:sldMk cId="3986794445" sldId="315"/>
        </pc:sldMkLst>
        <pc:spChg chg="mod">
          <ac:chgData name="Patrick Ezaga" userId="ae2adf12-da0f-4593-acf3-9077a2f27c93" providerId="ADAL" clId="{A945C765-CDBF-44FB-A31C-6FC01698D389}" dt="2026-02-18T20:42:37.293" v="14" actId="20577"/>
          <ac:spMkLst>
            <pc:docMk/>
            <pc:sldMk cId="3986794445" sldId="315"/>
            <ac:spMk id="13" creationId="{53F87F67-CCCF-9042-0E89-4E4EF47A5B19}"/>
          </ac:spMkLst>
        </pc:spChg>
      </pc:sldChg>
      <pc:sldChg chg="modSp">
        <pc:chgData name="Patrick Ezaga" userId="ae2adf12-da0f-4593-acf3-9077a2f27c93" providerId="ADAL" clId="{A945C765-CDBF-44FB-A31C-6FC01698D389}" dt="2026-02-18T20:40:17.658" v="12" actId="20577"/>
        <pc:sldMkLst>
          <pc:docMk/>
          <pc:sldMk cId="1790770463" sldId="567"/>
        </pc:sldMkLst>
        <pc:spChg chg="mod">
          <ac:chgData name="Patrick Ezaga" userId="ae2adf12-da0f-4593-acf3-9077a2f27c93" providerId="ADAL" clId="{A945C765-CDBF-44FB-A31C-6FC01698D389}" dt="2026-02-18T20:40:17.658" v="12" actId="20577"/>
          <ac:spMkLst>
            <pc:docMk/>
            <pc:sldMk cId="1790770463" sldId="567"/>
            <ac:spMk id="7" creationId="{68EDA8FC-24C9-782A-A05E-71792EED51B1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C1C2E2-6D0A-4301-A304-84D6885C5337}" type="doc">
      <dgm:prSet loTypeId="urn:microsoft.com/office/officeart/2008/layout/VerticalCurvedLis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G"/>
        </a:p>
      </dgm:t>
    </dgm:pt>
    <dgm:pt modelId="{DA22FDAD-DCE6-4F6A-90CA-0A070B8F0345}">
      <dgm:prSet phldrT="[Text]" custT="1"/>
      <dgm:spPr/>
      <dgm:t>
        <a:bodyPr/>
        <a:lstStyle/>
        <a:p>
          <a:r>
            <a:rPr lang="en-US" altLang="en-US" sz="2400" b="1" dirty="0">
              <a:latin typeface="Book Antiqua" panose="02040602050305030304" pitchFamily="18" charset="0"/>
              <a:cs typeface="Arial" charset="0"/>
            </a:rPr>
            <a:t>Background to Deposit Insurance</a:t>
          </a:r>
          <a:endParaRPr lang="en-UG" sz="2400" dirty="0"/>
        </a:p>
      </dgm:t>
    </dgm:pt>
    <dgm:pt modelId="{10A6607F-461B-4461-B30A-10BFAA6B3D64}" type="parTrans" cxnId="{40F28E65-DC98-4475-92AB-199AF9F35FBE}">
      <dgm:prSet/>
      <dgm:spPr/>
      <dgm:t>
        <a:bodyPr/>
        <a:lstStyle/>
        <a:p>
          <a:endParaRPr lang="en-UG"/>
        </a:p>
      </dgm:t>
    </dgm:pt>
    <dgm:pt modelId="{FF8C3B12-848A-45DF-A7FC-09A03A6221EA}" type="sibTrans" cxnId="{40F28E65-DC98-4475-92AB-199AF9F35FBE}">
      <dgm:prSet/>
      <dgm:spPr/>
      <dgm:t>
        <a:bodyPr/>
        <a:lstStyle/>
        <a:p>
          <a:endParaRPr lang="en-UG"/>
        </a:p>
      </dgm:t>
    </dgm:pt>
    <dgm:pt modelId="{4F50F96C-D9D5-41DD-958D-7C2654A9CF6A}">
      <dgm:prSet phldrT="[Text]" custT="1"/>
      <dgm:spPr/>
      <dgm:t>
        <a:bodyPr/>
        <a:lstStyle/>
        <a:p>
          <a:pPr>
            <a:buFontTx/>
            <a:buNone/>
          </a:pPr>
          <a:r>
            <a:rPr lang="en-US" altLang="en-US" sz="2400" b="1" dirty="0">
              <a:latin typeface="Book Antiqua" panose="02040602050305030304" pitchFamily="18" charset="0"/>
              <a:cs typeface="Arial" charset="0"/>
            </a:rPr>
            <a:t>Genesis of the DPF</a:t>
          </a:r>
          <a:endParaRPr lang="en-UG" sz="2400" dirty="0"/>
        </a:p>
      </dgm:t>
    </dgm:pt>
    <dgm:pt modelId="{18707149-9A86-4583-9940-E1A043F1E4A0}" type="parTrans" cxnId="{AADF9382-3E3E-44E0-B33B-55EC227D88A9}">
      <dgm:prSet/>
      <dgm:spPr/>
      <dgm:t>
        <a:bodyPr/>
        <a:lstStyle/>
        <a:p>
          <a:endParaRPr lang="en-UG"/>
        </a:p>
      </dgm:t>
    </dgm:pt>
    <dgm:pt modelId="{E9B149D6-7FCF-44C8-A4D9-8B1551E7F53D}" type="sibTrans" cxnId="{AADF9382-3E3E-44E0-B33B-55EC227D88A9}">
      <dgm:prSet/>
      <dgm:spPr/>
      <dgm:t>
        <a:bodyPr/>
        <a:lstStyle/>
        <a:p>
          <a:endParaRPr lang="en-UG"/>
        </a:p>
      </dgm:t>
    </dgm:pt>
    <dgm:pt modelId="{C54E5001-B3A9-4AB7-9BC4-56F7863FCEB9}">
      <dgm:prSet phldrT="[Text]" custT="1"/>
      <dgm:spPr/>
      <dgm:t>
        <a:bodyPr/>
        <a:lstStyle/>
        <a:p>
          <a:pPr>
            <a:buNone/>
          </a:pPr>
          <a:r>
            <a:rPr lang="en-US" altLang="en-US" sz="2000" b="1" dirty="0">
              <a:latin typeface="Book Antiqua" panose="02040602050305030304" pitchFamily="18" charset="0"/>
              <a:cs typeface="Arial" charset="0"/>
            </a:rPr>
            <a:t>The Roles and Functions of DPF &amp; </a:t>
          </a:r>
          <a:r>
            <a:rPr lang="en-US" sz="2000" b="1" dirty="0">
              <a:solidFill>
                <a:prstClr val="white"/>
              </a:solidFill>
              <a:latin typeface="Book Antiqua" panose="02040602050305030304" pitchFamily="18" charset="0"/>
              <a:ea typeface="+mn-ea"/>
              <a:cs typeface="Arial" charset="0"/>
            </a:rPr>
            <a:t>How DPF Contributes to Public Confidence</a:t>
          </a:r>
          <a:r>
            <a:rPr lang="en-US" altLang="en-US" sz="2000" b="1" dirty="0">
              <a:latin typeface="Book Antiqua" panose="02040602050305030304" pitchFamily="18" charset="0"/>
              <a:cs typeface="Arial" charset="0"/>
            </a:rPr>
            <a:t> </a:t>
          </a:r>
          <a:endParaRPr lang="en-UG" sz="2000" dirty="0"/>
        </a:p>
      </dgm:t>
    </dgm:pt>
    <dgm:pt modelId="{E84CF791-A971-4E7A-B76A-F2B8B9162D23}" type="parTrans" cxnId="{E9A3B451-289C-48EC-A70F-9F2B1D7ACC35}">
      <dgm:prSet/>
      <dgm:spPr/>
      <dgm:t>
        <a:bodyPr/>
        <a:lstStyle/>
        <a:p>
          <a:endParaRPr lang="en-UG"/>
        </a:p>
      </dgm:t>
    </dgm:pt>
    <dgm:pt modelId="{98C4D1C2-4542-4308-AC0F-0CA4CDE1AF2C}" type="sibTrans" cxnId="{E9A3B451-289C-48EC-A70F-9F2B1D7ACC35}">
      <dgm:prSet/>
      <dgm:spPr/>
      <dgm:t>
        <a:bodyPr/>
        <a:lstStyle/>
        <a:p>
          <a:endParaRPr lang="en-UG"/>
        </a:p>
      </dgm:t>
    </dgm:pt>
    <dgm:pt modelId="{4248D032-6F43-41F9-B94E-4113BE64D052}">
      <dgm:prSet phldrT="[Text]"/>
      <dgm:spPr/>
      <dgm:t>
        <a:bodyPr/>
        <a:lstStyle/>
        <a:p>
          <a:pPr>
            <a:buNone/>
          </a:pPr>
          <a:r>
            <a:rPr lang="en-US" altLang="en-US" b="1" dirty="0">
              <a:latin typeface="Book Antiqua" panose="02040602050305030304" pitchFamily="18" charset="0"/>
              <a:cs typeface="Arial" charset="0"/>
            </a:rPr>
            <a:t>Corporate Governance Structure</a:t>
          </a:r>
          <a:endParaRPr lang="en-UG" dirty="0"/>
        </a:p>
      </dgm:t>
    </dgm:pt>
    <dgm:pt modelId="{C78682DF-1C1D-4B93-B2BA-2E82C6A67248}" type="parTrans" cxnId="{44EF81EC-5F56-4A0E-A455-1E79DCC0C5EE}">
      <dgm:prSet/>
      <dgm:spPr/>
      <dgm:t>
        <a:bodyPr/>
        <a:lstStyle/>
        <a:p>
          <a:endParaRPr lang="en-UG"/>
        </a:p>
      </dgm:t>
    </dgm:pt>
    <dgm:pt modelId="{668255BB-985E-4751-A341-4662CB18FF8E}" type="sibTrans" cxnId="{44EF81EC-5F56-4A0E-A455-1E79DCC0C5EE}">
      <dgm:prSet/>
      <dgm:spPr/>
      <dgm:t>
        <a:bodyPr/>
        <a:lstStyle/>
        <a:p>
          <a:endParaRPr lang="en-UG"/>
        </a:p>
      </dgm:t>
    </dgm:pt>
    <dgm:pt modelId="{C6CE35C3-C4D8-4682-943B-01431A94ECA8}">
      <dgm:prSet phldrT="[Text]"/>
      <dgm:spPr/>
      <dgm:t>
        <a:bodyPr/>
        <a:lstStyle/>
        <a:p>
          <a:r>
            <a:rPr lang="en-US" altLang="en-US" b="1" dirty="0">
              <a:latin typeface="Book Antiqua" panose="02040602050305030304" pitchFamily="18" charset="0"/>
              <a:cs typeface="Arial" charset="0"/>
            </a:rPr>
            <a:t>Membership and Coverage </a:t>
          </a:r>
          <a:endParaRPr lang="en-UG" dirty="0"/>
        </a:p>
      </dgm:t>
    </dgm:pt>
    <dgm:pt modelId="{464A1FD2-2E59-4220-925A-BEEF5C65A5E6}" type="parTrans" cxnId="{8F47C8FB-967E-4AFF-8ACA-818E384F919D}">
      <dgm:prSet/>
      <dgm:spPr/>
      <dgm:t>
        <a:bodyPr/>
        <a:lstStyle/>
        <a:p>
          <a:endParaRPr lang="en-UG"/>
        </a:p>
      </dgm:t>
    </dgm:pt>
    <dgm:pt modelId="{2221C8CC-3B20-493F-8114-D655F79FBB2A}" type="sibTrans" cxnId="{8F47C8FB-967E-4AFF-8ACA-818E384F919D}">
      <dgm:prSet/>
      <dgm:spPr/>
      <dgm:t>
        <a:bodyPr/>
        <a:lstStyle/>
        <a:p>
          <a:endParaRPr lang="en-UG"/>
        </a:p>
      </dgm:t>
    </dgm:pt>
    <dgm:pt modelId="{CFEBC3F7-090C-4245-86F6-3E3B41126CE6}">
      <dgm:prSet phldrT="[Text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altLang="en-US" b="1" dirty="0">
              <a:latin typeface="Book Antiqua" panose="02040602050305030304" pitchFamily="18" charset="0"/>
              <a:cs typeface="Arial" charset="0"/>
            </a:rPr>
            <a:t>Funding and Asset Structure </a:t>
          </a:r>
          <a:endParaRPr lang="en-UG" dirty="0"/>
        </a:p>
      </dgm:t>
    </dgm:pt>
    <dgm:pt modelId="{CD98B86C-29DB-4C00-996C-19A4360E7FAA}" type="parTrans" cxnId="{20FCE8F3-5E24-432D-ABA6-512DBA2D4BF1}">
      <dgm:prSet/>
      <dgm:spPr/>
      <dgm:t>
        <a:bodyPr/>
        <a:lstStyle/>
        <a:p>
          <a:endParaRPr lang="en-UG"/>
        </a:p>
      </dgm:t>
    </dgm:pt>
    <dgm:pt modelId="{DB0DEAC6-0624-4D9A-BEE0-5C3CF29C096D}" type="sibTrans" cxnId="{20FCE8F3-5E24-432D-ABA6-512DBA2D4BF1}">
      <dgm:prSet/>
      <dgm:spPr/>
      <dgm:t>
        <a:bodyPr/>
        <a:lstStyle/>
        <a:p>
          <a:endParaRPr lang="en-UG"/>
        </a:p>
      </dgm:t>
    </dgm:pt>
    <dgm:pt modelId="{7413A9AF-A469-4AE7-8DA5-19BA8BFADCFE}">
      <dgm:prSet phldrT="[Text]"/>
      <dgm:spPr>
        <a:solidFill>
          <a:srgbClr val="FF0000"/>
        </a:solidFill>
      </dgm:spPr>
      <dgm:t>
        <a:bodyPr/>
        <a:lstStyle/>
        <a:p>
          <a:pPr>
            <a:buNone/>
          </a:pPr>
          <a:r>
            <a:rPr lang="en-US" altLang="en-US" b="1" dirty="0">
              <a:latin typeface="Book Antiqua" panose="02040602050305030304" pitchFamily="18" charset="0"/>
              <a:cs typeface="Arial" charset="0"/>
            </a:rPr>
            <a:t>Take Home messages</a:t>
          </a:r>
          <a:endParaRPr lang="en-UG" dirty="0"/>
        </a:p>
      </dgm:t>
    </dgm:pt>
    <dgm:pt modelId="{E8DB451D-1ACA-4205-A856-AF241A752E21}" type="parTrans" cxnId="{3F46EA56-C521-40CB-B28E-EEB8439F214C}">
      <dgm:prSet/>
      <dgm:spPr/>
      <dgm:t>
        <a:bodyPr/>
        <a:lstStyle/>
        <a:p>
          <a:endParaRPr lang="en-UG"/>
        </a:p>
      </dgm:t>
    </dgm:pt>
    <dgm:pt modelId="{92612288-4470-45A1-BB82-D67E8E9609C8}" type="sibTrans" cxnId="{3F46EA56-C521-40CB-B28E-EEB8439F214C}">
      <dgm:prSet/>
      <dgm:spPr/>
      <dgm:t>
        <a:bodyPr/>
        <a:lstStyle/>
        <a:p>
          <a:endParaRPr lang="en-UG"/>
        </a:p>
      </dgm:t>
    </dgm:pt>
    <dgm:pt modelId="{BE93AD6F-B4B2-4EC1-81FD-0D7F46A6B304}" type="pres">
      <dgm:prSet presAssocID="{78C1C2E2-6D0A-4301-A304-84D6885C5337}" presName="Name0" presStyleCnt="0">
        <dgm:presLayoutVars>
          <dgm:chMax val="7"/>
          <dgm:chPref val="7"/>
          <dgm:dir/>
        </dgm:presLayoutVars>
      </dgm:prSet>
      <dgm:spPr/>
    </dgm:pt>
    <dgm:pt modelId="{95E03063-EE26-483C-8774-F31562600873}" type="pres">
      <dgm:prSet presAssocID="{78C1C2E2-6D0A-4301-A304-84D6885C5337}" presName="Name1" presStyleCnt="0"/>
      <dgm:spPr/>
    </dgm:pt>
    <dgm:pt modelId="{8D71D219-A094-4ADF-A672-A04878C4EC63}" type="pres">
      <dgm:prSet presAssocID="{78C1C2E2-6D0A-4301-A304-84D6885C5337}" presName="cycle" presStyleCnt="0"/>
      <dgm:spPr/>
    </dgm:pt>
    <dgm:pt modelId="{26118AAC-848B-4DC8-BC3D-21BD7000A9A0}" type="pres">
      <dgm:prSet presAssocID="{78C1C2E2-6D0A-4301-A304-84D6885C5337}" presName="srcNode" presStyleLbl="node1" presStyleIdx="0" presStyleCnt="7"/>
      <dgm:spPr/>
    </dgm:pt>
    <dgm:pt modelId="{7471EBA6-904F-46F3-97EB-1012910F7E73}" type="pres">
      <dgm:prSet presAssocID="{78C1C2E2-6D0A-4301-A304-84D6885C5337}" presName="conn" presStyleLbl="parChTrans1D2" presStyleIdx="0" presStyleCnt="1"/>
      <dgm:spPr/>
    </dgm:pt>
    <dgm:pt modelId="{CB1B3E78-8C6C-4AA9-A5C2-70EA6FC5CA49}" type="pres">
      <dgm:prSet presAssocID="{78C1C2E2-6D0A-4301-A304-84D6885C5337}" presName="extraNode" presStyleLbl="node1" presStyleIdx="0" presStyleCnt="7"/>
      <dgm:spPr/>
    </dgm:pt>
    <dgm:pt modelId="{A86500C1-647A-4DB5-9FF6-D8F5C8D5B070}" type="pres">
      <dgm:prSet presAssocID="{78C1C2E2-6D0A-4301-A304-84D6885C5337}" presName="dstNode" presStyleLbl="node1" presStyleIdx="0" presStyleCnt="7"/>
      <dgm:spPr/>
    </dgm:pt>
    <dgm:pt modelId="{DDA039D8-7B4F-4D2A-B75D-3CE03ABAA666}" type="pres">
      <dgm:prSet presAssocID="{DA22FDAD-DCE6-4F6A-90CA-0A070B8F0345}" presName="text_1" presStyleLbl="node1" presStyleIdx="0" presStyleCnt="7">
        <dgm:presLayoutVars>
          <dgm:bulletEnabled val="1"/>
        </dgm:presLayoutVars>
      </dgm:prSet>
      <dgm:spPr>
        <a:prstGeom prst="snipRoundRect">
          <a:avLst/>
        </a:prstGeom>
      </dgm:spPr>
    </dgm:pt>
    <dgm:pt modelId="{A20DE8E6-75B2-4863-A41D-7A27C3E160FE}" type="pres">
      <dgm:prSet presAssocID="{DA22FDAD-DCE6-4F6A-90CA-0A070B8F0345}" presName="accent_1" presStyleCnt="0"/>
      <dgm:spPr/>
    </dgm:pt>
    <dgm:pt modelId="{09494144-4B44-48C6-9C1B-46C2DCF5C3F6}" type="pres">
      <dgm:prSet presAssocID="{DA22FDAD-DCE6-4F6A-90CA-0A070B8F0345}" presName="accentRepeatNode" presStyleLbl="solidFgAcc1" presStyleIdx="0" presStyleCnt="7"/>
      <dgm:spPr/>
    </dgm:pt>
    <dgm:pt modelId="{684B8BC7-7F31-4001-84B8-F32702AFB132}" type="pres">
      <dgm:prSet presAssocID="{4F50F96C-D9D5-41DD-958D-7C2654A9CF6A}" presName="text_2" presStyleLbl="node1" presStyleIdx="1" presStyleCnt="7">
        <dgm:presLayoutVars>
          <dgm:bulletEnabled val="1"/>
        </dgm:presLayoutVars>
      </dgm:prSet>
      <dgm:spPr>
        <a:prstGeom prst="snipRoundRect">
          <a:avLst/>
        </a:prstGeom>
      </dgm:spPr>
    </dgm:pt>
    <dgm:pt modelId="{F69CA8F1-B440-4BBB-BB25-0D43117F6887}" type="pres">
      <dgm:prSet presAssocID="{4F50F96C-D9D5-41DD-958D-7C2654A9CF6A}" presName="accent_2" presStyleCnt="0"/>
      <dgm:spPr/>
    </dgm:pt>
    <dgm:pt modelId="{FC457AB7-41BF-49E0-BB30-60C3881785B8}" type="pres">
      <dgm:prSet presAssocID="{4F50F96C-D9D5-41DD-958D-7C2654A9CF6A}" presName="accentRepeatNode" presStyleLbl="solidFgAcc1" presStyleIdx="1" presStyleCnt="7"/>
      <dgm:spPr/>
    </dgm:pt>
    <dgm:pt modelId="{DEC375E3-9AFC-4693-A717-1ADFB4A93218}" type="pres">
      <dgm:prSet presAssocID="{C54E5001-B3A9-4AB7-9BC4-56F7863FCEB9}" presName="text_3" presStyleLbl="node1" presStyleIdx="2" presStyleCnt="7" custScaleY="114032">
        <dgm:presLayoutVars>
          <dgm:bulletEnabled val="1"/>
        </dgm:presLayoutVars>
      </dgm:prSet>
      <dgm:spPr>
        <a:prstGeom prst="snipRoundRect">
          <a:avLst/>
        </a:prstGeom>
      </dgm:spPr>
    </dgm:pt>
    <dgm:pt modelId="{A8340C36-3B5A-4C1A-A784-090A423485BC}" type="pres">
      <dgm:prSet presAssocID="{C54E5001-B3A9-4AB7-9BC4-56F7863FCEB9}" presName="accent_3" presStyleCnt="0"/>
      <dgm:spPr/>
    </dgm:pt>
    <dgm:pt modelId="{0C34E720-7853-4650-9759-157875A3E287}" type="pres">
      <dgm:prSet presAssocID="{C54E5001-B3A9-4AB7-9BC4-56F7863FCEB9}" presName="accentRepeatNode" presStyleLbl="solidFgAcc1" presStyleIdx="2" presStyleCnt="7"/>
      <dgm:spPr/>
    </dgm:pt>
    <dgm:pt modelId="{35368A6A-DC89-4E63-9FE6-83DB4DCC5796}" type="pres">
      <dgm:prSet presAssocID="{4248D032-6F43-41F9-B94E-4113BE64D052}" presName="text_4" presStyleLbl="node1" presStyleIdx="3" presStyleCnt="7">
        <dgm:presLayoutVars>
          <dgm:bulletEnabled val="1"/>
        </dgm:presLayoutVars>
      </dgm:prSet>
      <dgm:spPr>
        <a:prstGeom prst="snipRoundRect">
          <a:avLst/>
        </a:prstGeom>
      </dgm:spPr>
    </dgm:pt>
    <dgm:pt modelId="{07A3FD1C-24E7-4DC7-ABE5-06CB9A9C9D9C}" type="pres">
      <dgm:prSet presAssocID="{4248D032-6F43-41F9-B94E-4113BE64D052}" presName="accent_4" presStyleCnt="0"/>
      <dgm:spPr/>
    </dgm:pt>
    <dgm:pt modelId="{C0977A9E-7C5E-4F99-8308-15C454ABC031}" type="pres">
      <dgm:prSet presAssocID="{4248D032-6F43-41F9-B94E-4113BE64D052}" presName="accentRepeatNode" presStyleLbl="solidFgAcc1" presStyleIdx="3" presStyleCnt="7"/>
      <dgm:spPr/>
    </dgm:pt>
    <dgm:pt modelId="{A6E2450E-8EB2-4E02-B3C2-A0FC57E79EAC}" type="pres">
      <dgm:prSet presAssocID="{C6CE35C3-C4D8-4682-943B-01431A94ECA8}" presName="text_5" presStyleLbl="node1" presStyleIdx="4" presStyleCnt="7">
        <dgm:presLayoutVars>
          <dgm:bulletEnabled val="1"/>
        </dgm:presLayoutVars>
      </dgm:prSet>
      <dgm:spPr>
        <a:prstGeom prst="snipRoundRect">
          <a:avLst/>
        </a:prstGeom>
      </dgm:spPr>
    </dgm:pt>
    <dgm:pt modelId="{DBC42D19-61A0-4EEA-AE5C-B1DDCDEF3848}" type="pres">
      <dgm:prSet presAssocID="{C6CE35C3-C4D8-4682-943B-01431A94ECA8}" presName="accent_5" presStyleCnt="0"/>
      <dgm:spPr/>
    </dgm:pt>
    <dgm:pt modelId="{FFEEB180-AC13-43A4-B1D6-BB069AFEE7FA}" type="pres">
      <dgm:prSet presAssocID="{C6CE35C3-C4D8-4682-943B-01431A94ECA8}" presName="accentRepeatNode" presStyleLbl="solidFgAcc1" presStyleIdx="4" presStyleCnt="7"/>
      <dgm:spPr/>
    </dgm:pt>
    <dgm:pt modelId="{5DC36C2C-AF1C-4D8A-9326-F73AC8B28305}" type="pres">
      <dgm:prSet presAssocID="{CFEBC3F7-090C-4245-86F6-3E3B41126CE6}" presName="text_6" presStyleLbl="node1" presStyleIdx="5" presStyleCnt="7">
        <dgm:presLayoutVars>
          <dgm:bulletEnabled val="1"/>
        </dgm:presLayoutVars>
      </dgm:prSet>
      <dgm:spPr>
        <a:prstGeom prst="snipRoundRect">
          <a:avLst/>
        </a:prstGeom>
      </dgm:spPr>
    </dgm:pt>
    <dgm:pt modelId="{8D3DDBF3-A1B8-4B11-82D9-90BE563B037F}" type="pres">
      <dgm:prSet presAssocID="{CFEBC3F7-090C-4245-86F6-3E3B41126CE6}" presName="accent_6" presStyleCnt="0"/>
      <dgm:spPr/>
    </dgm:pt>
    <dgm:pt modelId="{8DF562A0-DA2B-4BEA-B0EE-62F8808D3CC7}" type="pres">
      <dgm:prSet presAssocID="{CFEBC3F7-090C-4245-86F6-3E3B41126CE6}" presName="accentRepeatNode" presStyleLbl="solidFgAcc1" presStyleIdx="5" presStyleCnt="7"/>
      <dgm:spPr/>
    </dgm:pt>
    <dgm:pt modelId="{81256D5B-41BB-4283-86A2-29FF905EA136}" type="pres">
      <dgm:prSet presAssocID="{7413A9AF-A469-4AE7-8DA5-19BA8BFADCFE}" presName="text_7" presStyleLbl="node1" presStyleIdx="6" presStyleCnt="7">
        <dgm:presLayoutVars>
          <dgm:bulletEnabled val="1"/>
        </dgm:presLayoutVars>
      </dgm:prSet>
      <dgm:spPr>
        <a:prstGeom prst="round1Rect">
          <a:avLst/>
        </a:prstGeom>
      </dgm:spPr>
    </dgm:pt>
    <dgm:pt modelId="{2C43DC57-CBFB-490E-9C6C-8EBED700C536}" type="pres">
      <dgm:prSet presAssocID="{7413A9AF-A469-4AE7-8DA5-19BA8BFADCFE}" presName="accent_7" presStyleCnt="0"/>
      <dgm:spPr/>
    </dgm:pt>
    <dgm:pt modelId="{38BC12B1-7EB3-4559-8FAC-64A398FE75C9}" type="pres">
      <dgm:prSet presAssocID="{7413A9AF-A469-4AE7-8DA5-19BA8BFADCFE}" presName="accentRepeatNode" presStyleLbl="solidFgAcc1" presStyleIdx="6" presStyleCnt="7"/>
      <dgm:spPr/>
    </dgm:pt>
  </dgm:ptLst>
  <dgm:cxnLst>
    <dgm:cxn modelId="{AA8B6700-7A09-407A-8F0F-6129A55CC231}" type="presOf" srcId="{C6CE35C3-C4D8-4682-943B-01431A94ECA8}" destId="{A6E2450E-8EB2-4E02-B3C2-A0FC57E79EAC}" srcOrd="0" destOrd="0" presId="urn:microsoft.com/office/officeart/2008/layout/VerticalCurvedList"/>
    <dgm:cxn modelId="{6B6F4D1B-F2C6-4360-80D0-8FCED36DA089}" type="presOf" srcId="{DA22FDAD-DCE6-4F6A-90CA-0A070B8F0345}" destId="{DDA039D8-7B4F-4D2A-B75D-3CE03ABAA666}" srcOrd="0" destOrd="0" presId="urn:microsoft.com/office/officeart/2008/layout/VerticalCurvedList"/>
    <dgm:cxn modelId="{34B9F925-7407-4CE9-BF3F-4E137AE4A2CA}" type="presOf" srcId="{78C1C2E2-6D0A-4301-A304-84D6885C5337}" destId="{BE93AD6F-B4B2-4EC1-81FD-0D7F46A6B304}" srcOrd="0" destOrd="0" presId="urn:microsoft.com/office/officeart/2008/layout/VerticalCurvedList"/>
    <dgm:cxn modelId="{C1CDFB31-9540-49FD-91F0-E942A4A23FD9}" type="presOf" srcId="{CFEBC3F7-090C-4245-86F6-3E3B41126CE6}" destId="{5DC36C2C-AF1C-4D8A-9326-F73AC8B28305}" srcOrd="0" destOrd="0" presId="urn:microsoft.com/office/officeart/2008/layout/VerticalCurvedList"/>
    <dgm:cxn modelId="{A7545834-D2BA-4DFD-AA94-E667B90B2DEE}" type="presOf" srcId="{FF8C3B12-848A-45DF-A7FC-09A03A6221EA}" destId="{7471EBA6-904F-46F3-97EB-1012910F7E73}" srcOrd="0" destOrd="0" presId="urn:microsoft.com/office/officeart/2008/layout/VerticalCurvedList"/>
    <dgm:cxn modelId="{40F28E65-DC98-4475-92AB-199AF9F35FBE}" srcId="{78C1C2E2-6D0A-4301-A304-84D6885C5337}" destId="{DA22FDAD-DCE6-4F6A-90CA-0A070B8F0345}" srcOrd="0" destOrd="0" parTransId="{10A6607F-461B-4461-B30A-10BFAA6B3D64}" sibTransId="{FF8C3B12-848A-45DF-A7FC-09A03A6221EA}"/>
    <dgm:cxn modelId="{E9A3B451-289C-48EC-A70F-9F2B1D7ACC35}" srcId="{78C1C2E2-6D0A-4301-A304-84D6885C5337}" destId="{C54E5001-B3A9-4AB7-9BC4-56F7863FCEB9}" srcOrd="2" destOrd="0" parTransId="{E84CF791-A971-4E7A-B76A-F2B8B9162D23}" sibTransId="{98C4D1C2-4542-4308-AC0F-0CA4CDE1AF2C}"/>
    <dgm:cxn modelId="{3F46EA56-C521-40CB-B28E-EEB8439F214C}" srcId="{78C1C2E2-6D0A-4301-A304-84D6885C5337}" destId="{7413A9AF-A469-4AE7-8DA5-19BA8BFADCFE}" srcOrd="6" destOrd="0" parTransId="{E8DB451D-1ACA-4205-A856-AF241A752E21}" sibTransId="{92612288-4470-45A1-BB82-D67E8E9609C8}"/>
    <dgm:cxn modelId="{AADF9382-3E3E-44E0-B33B-55EC227D88A9}" srcId="{78C1C2E2-6D0A-4301-A304-84D6885C5337}" destId="{4F50F96C-D9D5-41DD-958D-7C2654A9CF6A}" srcOrd="1" destOrd="0" parTransId="{18707149-9A86-4583-9940-E1A043F1E4A0}" sibTransId="{E9B149D6-7FCF-44C8-A4D9-8B1551E7F53D}"/>
    <dgm:cxn modelId="{10B9E297-8248-458E-901B-4265F3D20F21}" type="presOf" srcId="{4248D032-6F43-41F9-B94E-4113BE64D052}" destId="{35368A6A-DC89-4E63-9FE6-83DB4DCC5796}" srcOrd="0" destOrd="0" presId="urn:microsoft.com/office/officeart/2008/layout/VerticalCurvedList"/>
    <dgm:cxn modelId="{4308EFC0-2F18-468C-B426-D9FEA581A79A}" type="presOf" srcId="{C54E5001-B3A9-4AB7-9BC4-56F7863FCEB9}" destId="{DEC375E3-9AFC-4693-A717-1ADFB4A93218}" srcOrd="0" destOrd="0" presId="urn:microsoft.com/office/officeart/2008/layout/VerticalCurvedList"/>
    <dgm:cxn modelId="{ABD7AAC2-D9A9-4398-8ECD-A03B4BFF413A}" type="presOf" srcId="{4F50F96C-D9D5-41DD-958D-7C2654A9CF6A}" destId="{684B8BC7-7F31-4001-84B8-F32702AFB132}" srcOrd="0" destOrd="0" presId="urn:microsoft.com/office/officeart/2008/layout/VerticalCurvedList"/>
    <dgm:cxn modelId="{638A7DDA-2143-45EE-9B9A-A87456715579}" type="presOf" srcId="{7413A9AF-A469-4AE7-8DA5-19BA8BFADCFE}" destId="{81256D5B-41BB-4283-86A2-29FF905EA136}" srcOrd="0" destOrd="0" presId="urn:microsoft.com/office/officeart/2008/layout/VerticalCurvedList"/>
    <dgm:cxn modelId="{44EF81EC-5F56-4A0E-A455-1E79DCC0C5EE}" srcId="{78C1C2E2-6D0A-4301-A304-84D6885C5337}" destId="{4248D032-6F43-41F9-B94E-4113BE64D052}" srcOrd="3" destOrd="0" parTransId="{C78682DF-1C1D-4B93-B2BA-2E82C6A67248}" sibTransId="{668255BB-985E-4751-A341-4662CB18FF8E}"/>
    <dgm:cxn modelId="{20FCE8F3-5E24-432D-ABA6-512DBA2D4BF1}" srcId="{78C1C2E2-6D0A-4301-A304-84D6885C5337}" destId="{CFEBC3F7-090C-4245-86F6-3E3B41126CE6}" srcOrd="5" destOrd="0" parTransId="{CD98B86C-29DB-4C00-996C-19A4360E7FAA}" sibTransId="{DB0DEAC6-0624-4D9A-BEE0-5C3CF29C096D}"/>
    <dgm:cxn modelId="{8F47C8FB-967E-4AFF-8ACA-818E384F919D}" srcId="{78C1C2E2-6D0A-4301-A304-84D6885C5337}" destId="{C6CE35C3-C4D8-4682-943B-01431A94ECA8}" srcOrd="4" destOrd="0" parTransId="{464A1FD2-2E59-4220-925A-BEEF5C65A5E6}" sibTransId="{2221C8CC-3B20-493F-8114-D655F79FBB2A}"/>
    <dgm:cxn modelId="{DB3E4019-E362-4D4B-BBF4-BFC2BB8B4B38}" type="presParOf" srcId="{BE93AD6F-B4B2-4EC1-81FD-0D7F46A6B304}" destId="{95E03063-EE26-483C-8774-F31562600873}" srcOrd="0" destOrd="0" presId="urn:microsoft.com/office/officeart/2008/layout/VerticalCurvedList"/>
    <dgm:cxn modelId="{A174A38F-D91E-4E80-A01F-884D7BBAB45B}" type="presParOf" srcId="{95E03063-EE26-483C-8774-F31562600873}" destId="{8D71D219-A094-4ADF-A672-A04878C4EC63}" srcOrd="0" destOrd="0" presId="urn:microsoft.com/office/officeart/2008/layout/VerticalCurvedList"/>
    <dgm:cxn modelId="{08F4F8C1-6188-46EB-B7EE-C33E32E151D1}" type="presParOf" srcId="{8D71D219-A094-4ADF-A672-A04878C4EC63}" destId="{26118AAC-848B-4DC8-BC3D-21BD7000A9A0}" srcOrd="0" destOrd="0" presId="urn:microsoft.com/office/officeart/2008/layout/VerticalCurvedList"/>
    <dgm:cxn modelId="{35F135B5-F9E7-4722-AE56-19876750E35C}" type="presParOf" srcId="{8D71D219-A094-4ADF-A672-A04878C4EC63}" destId="{7471EBA6-904F-46F3-97EB-1012910F7E73}" srcOrd="1" destOrd="0" presId="urn:microsoft.com/office/officeart/2008/layout/VerticalCurvedList"/>
    <dgm:cxn modelId="{0C954030-ED7D-4C10-9CF0-2563C0B8D874}" type="presParOf" srcId="{8D71D219-A094-4ADF-A672-A04878C4EC63}" destId="{CB1B3E78-8C6C-4AA9-A5C2-70EA6FC5CA49}" srcOrd="2" destOrd="0" presId="urn:microsoft.com/office/officeart/2008/layout/VerticalCurvedList"/>
    <dgm:cxn modelId="{24230424-4E2C-4243-9A8D-549ADE1DE3AB}" type="presParOf" srcId="{8D71D219-A094-4ADF-A672-A04878C4EC63}" destId="{A86500C1-647A-4DB5-9FF6-D8F5C8D5B070}" srcOrd="3" destOrd="0" presId="urn:microsoft.com/office/officeart/2008/layout/VerticalCurvedList"/>
    <dgm:cxn modelId="{81952128-28CC-46D8-A988-1A936CD4D694}" type="presParOf" srcId="{95E03063-EE26-483C-8774-F31562600873}" destId="{DDA039D8-7B4F-4D2A-B75D-3CE03ABAA666}" srcOrd="1" destOrd="0" presId="urn:microsoft.com/office/officeart/2008/layout/VerticalCurvedList"/>
    <dgm:cxn modelId="{9CF9F40F-A4B8-40B2-BC91-1C658F0C6F1D}" type="presParOf" srcId="{95E03063-EE26-483C-8774-F31562600873}" destId="{A20DE8E6-75B2-4863-A41D-7A27C3E160FE}" srcOrd="2" destOrd="0" presId="urn:microsoft.com/office/officeart/2008/layout/VerticalCurvedList"/>
    <dgm:cxn modelId="{D7C59AD4-5575-48E2-A71C-8EA3DCC072BF}" type="presParOf" srcId="{A20DE8E6-75B2-4863-A41D-7A27C3E160FE}" destId="{09494144-4B44-48C6-9C1B-46C2DCF5C3F6}" srcOrd="0" destOrd="0" presId="urn:microsoft.com/office/officeart/2008/layout/VerticalCurvedList"/>
    <dgm:cxn modelId="{7704060C-DEF5-4057-8B6C-BDA9CDC0E20E}" type="presParOf" srcId="{95E03063-EE26-483C-8774-F31562600873}" destId="{684B8BC7-7F31-4001-84B8-F32702AFB132}" srcOrd="3" destOrd="0" presId="urn:microsoft.com/office/officeart/2008/layout/VerticalCurvedList"/>
    <dgm:cxn modelId="{0AE16C02-BF7E-4170-A37B-16BD4492E870}" type="presParOf" srcId="{95E03063-EE26-483C-8774-F31562600873}" destId="{F69CA8F1-B440-4BBB-BB25-0D43117F6887}" srcOrd="4" destOrd="0" presId="urn:microsoft.com/office/officeart/2008/layout/VerticalCurvedList"/>
    <dgm:cxn modelId="{C682E5A3-4B24-42BD-940B-A01E039BEEA7}" type="presParOf" srcId="{F69CA8F1-B440-4BBB-BB25-0D43117F6887}" destId="{FC457AB7-41BF-49E0-BB30-60C3881785B8}" srcOrd="0" destOrd="0" presId="urn:microsoft.com/office/officeart/2008/layout/VerticalCurvedList"/>
    <dgm:cxn modelId="{25878CD7-0C1D-4290-8F62-CB4D4F32B44D}" type="presParOf" srcId="{95E03063-EE26-483C-8774-F31562600873}" destId="{DEC375E3-9AFC-4693-A717-1ADFB4A93218}" srcOrd="5" destOrd="0" presId="urn:microsoft.com/office/officeart/2008/layout/VerticalCurvedList"/>
    <dgm:cxn modelId="{5FFD2697-42A2-4BCB-842B-48D47C90386B}" type="presParOf" srcId="{95E03063-EE26-483C-8774-F31562600873}" destId="{A8340C36-3B5A-4C1A-A784-090A423485BC}" srcOrd="6" destOrd="0" presId="urn:microsoft.com/office/officeart/2008/layout/VerticalCurvedList"/>
    <dgm:cxn modelId="{8EDA856D-40F9-4CF2-877E-1F77D58490E9}" type="presParOf" srcId="{A8340C36-3B5A-4C1A-A784-090A423485BC}" destId="{0C34E720-7853-4650-9759-157875A3E287}" srcOrd="0" destOrd="0" presId="urn:microsoft.com/office/officeart/2008/layout/VerticalCurvedList"/>
    <dgm:cxn modelId="{BA2A4201-EE3F-4AA4-B85C-0AF9C6FCA395}" type="presParOf" srcId="{95E03063-EE26-483C-8774-F31562600873}" destId="{35368A6A-DC89-4E63-9FE6-83DB4DCC5796}" srcOrd="7" destOrd="0" presId="urn:microsoft.com/office/officeart/2008/layout/VerticalCurvedList"/>
    <dgm:cxn modelId="{2565D9CB-3E56-4D38-B059-1CF447843B12}" type="presParOf" srcId="{95E03063-EE26-483C-8774-F31562600873}" destId="{07A3FD1C-24E7-4DC7-ABE5-06CB9A9C9D9C}" srcOrd="8" destOrd="0" presId="urn:microsoft.com/office/officeart/2008/layout/VerticalCurvedList"/>
    <dgm:cxn modelId="{B2D327D4-9984-48BA-A46D-58EAD91B4762}" type="presParOf" srcId="{07A3FD1C-24E7-4DC7-ABE5-06CB9A9C9D9C}" destId="{C0977A9E-7C5E-4F99-8308-15C454ABC031}" srcOrd="0" destOrd="0" presId="urn:microsoft.com/office/officeart/2008/layout/VerticalCurvedList"/>
    <dgm:cxn modelId="{15FA95E7-D705-42A8-B1A7-17E5D7593CD8}" type="presParOf" srcId="{95E03063-EE26-483C-8774-F31562600873}" destId="{A6E2450E-8EB2-4E02-B3C2-A0FC57E79EAC}" srcOrd="9" destOrd="0" presId="urn:microsoft.com/office/officeart/2008/layout/VerticalCurvedList"/>
    <dgm:cxn modelId="{15593489-F002-43C7-B3B2-F5D492A970FA}" type="presParOf" srcId="{95E03063-EE26-483C-8774-F31562600873}" destId="{DBC42D19-61A0-4EEA-AE5C-B1DDCDEF3848}" srcOrd="10" destOrd="0" presId="urn:microsoft.com/office/officeart/2008/layout/VerticalCurvedList"/>
    <dgm:cxn modelId="{89310386-DB91-42F2-9E3A-BC72B2E0A2F5}" type="presParOf" srcId="{DBC42D19-61A0-4EEA-AE5C-B1DDCDEF3848}" destId="{FFEEB180-AC13-43A4-B1D6-BB069AFEE7FA}" srcOrd="0" destOrd="0" presId="urn:microsoft.com/office/officeart/2008/layout/VerticalCurvedList"/>
    <dgm:cxn modelId="{DB148792-6BBF-4CE2-AC59-A0228D7C9DE8}" type="presParOf" srcId="{95E03063-EE26-483C-8774-F31562600873}" destId="{5DC36C2C-AF1C-4D8A-9326-F73AC8B28305}" srcOrd="11" destOrd="0" presId="urn:microsoft.com/office/officeart/2008/layout/VerticalCurvedList"/>
    <dgm:cxn modelId="{4F6EEFBE-164B-42B9-99FC-48BA53785F5B}" type="presParOf" srcId="{95E03063-EE26-483C-8774-F31562600873}" destId="{8D3DDBF3-A1B8-4B11-82D9-90BE563B037F}" srcOrd="12" destOrd="0" presId="urn:microsoft.com/office/officeart/2008/layout/VerticalCurvedList"/>
    <dgm:cxn modelId="{F35F2220-4CF5-41E6-AC3F-8F5CF371AACD}" type="presParOf" srcId="{8D3DDBF3-A1B8-4B11-82D9-90BE563B037F}" destId="{8DF562A0-DA2B-4BEA-B0EE-62F8808D3CC7}" srcOrd="0" destOrd="0" presId="urn:microsoft.com/office/officeart/2008/layout/VerticalCurvedList"/>
    <dgm:cxn modelId="{CE81C6BF-587D-4B8B-B694-01BE4C6153B2}" type="presParOf" srcId="{95E03063-EE26-483C-8774-F31562600873}" destId="{81256D5B-41BB-4283-86A2-29FF905EA136}" srcOrd="13" destOrd="0" presId="urn:microsoft.com/office/officeart/2008/layout/VerticalCurvedList"/>
    <dgm:cxn modelId="{251A388B-950C-4830-BBB8-3C6F39CF8208}" type="presParOf" srcId="{95E03063-EE26-483C-8774-F31562600873}" destId="{2C43DC57-CBFB-490E-9C6C-8EBED700C536}" srcOrd="14" destOrd="0" presId="urn:microsoft.com/office/officeart/2008/layout/VerticalCurvedList"/>
    <dgm:cxn modelId="{AA4B94D0-1604-4F1E-B173-1C5D10D1E282}" type="presParOf" srcId="{2C43DC57-CBFB-490E-9C6C-8EBED700C536}" destId="{38BC12B1-7EB3-4559-8FAC-64A398FE75C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71EBA6-904F-46F3-97EB-1012910F7E73}">
      <dsp:nvSpPr>
        <dsp:cNvPr id="0" name=""/>
        <dsp:cNvSpPr/>
      </dsp:nvSpPr>
      <dsp:spPr>
        <a:xfrm>
          <a:off x="-6107603" y="-935104"/>
          <a:ext cx="7275470" cy="7275470"/>
        </a:xfrm>
        <a:prstGeom prst="blockArc">
          <a:avLst>
            <a:gd name="adj1" fmla="val 18900000"/>
            <a:gd name="adj2" fmla="val 2700000"/>
            <a:gd name="adj3" fmla="val 297"/>
          </a:avLst>
        </a:pr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A039D8-7B4F-4D2A-B75D-3CE03ABAA666}">
      <dsp:nvSpPr>
        <dsp:cNvPr id="0" name=""/>
        <dsp:cNvSpPr/>
      </dsp:nvSpPr>
      <dsp:spPr>
        <a:xfrm>
          <a:off x="379179" y="245723"/>
          <a:ext cx="7656552" cy="491230"/>
        </a:xfrm>
        <a:prstGeom prst="snip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991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400" b="1" kern="1200" dirty="0">
              <a:latin typeface="Book Antiqua" panose="02040602050305030304" pitchFamily="18" charset="0"/>
              <a:cs typeface="Arial" charset="0"/>
            </a:rPr>
            <a:t>Background to Deposit Insurance</a:t>
          </a:r>
          <a:endParaRPr lang="en-UG" sz="2400" kern="1200" dirty="0"/>
        </a:p>
      </dsp:txBody>
      <dsp:txXfrm>
        <a:off x="403159" y="269703"/>
        <a:ext cx="7591635" cy="467250"/>
      </dsp:txXfrm>
    </dsp:sp>
    <dsp:sp modelId="{09494144-4B44-48C6-9C1B-46C2DCF5C3F6}">
      <dsp:nvSpPr>
        <dsp:cNvPr id="0" name=""/>
        <dsp:cNvSpPr/>
      </dsp:nvSpPr>
      <dsp:spPr>
        <a:xfrm>
          <a:off x="72160" y="184319"/>
          <a:ext cx="614037" cy="6140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4B8BC7-7F31-4001-84B8-F32702AFB132}">
      <dsp:nvSpPr>
        <dsp:cNvPr id="0" name=""/>
        <dsp:cNvSpPr/>
      </dsp:nvSpPr>
      <dsp:spPr>
        <a:xfrm>
          <a:off x="824032" y="983000"/>
          <a:ext cx="7211699" cy="491230"/>
        </a:xfrm>
        <a:prstGeom prst="snip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991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US" altLang="en-US" sz="2400" b="1" kern="1200" dirty="0">
              <a:latin typeface="Book Antiqua" panose="02040602050305030304" pitchFamily="18" charset="0"/>
              <a:cs typeface="Arial" charset="0"/>
            </a:rPr>
            <a:t>Genesis of the DPF</a:t>
          </a:r>
          <a:endParaRPr lang="en-UG" sz="2400" kern="1200" dirty="0"/>
        </a:p>
      </dsp:txBody>
      <dsp:txXfrm>
        <a:off x="848012" y="1006980"/>
        <a:ext cx="7146782" cy="467250"/>
      </dsp:txXfrm>
    </dsp:sp>
    <dsp:sp modelId="{FC457AB7-41BF-49E0-BB30-60C3881785B8}">
      <dsp:nvSpPr>
        <dsp:cNvPr id="0" name=""/>
        <dsp:cNvSpPr/>
      </dsp:nvSpPr>
      <dsp:spPr>
        <a:xfrm>
          <a:off x="517013" y="921597"/>
          <a:ext cx="614037" cy="6140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C375E3-9AFC-4693-A717-1ADFB4A93218}">
      <dsp:nvSpPr>
        <dsp:cNvPr id="0" name=""/>
        <dsp:cNvSpPr/>
      </dsp:nvSpPr>
      <dsp:spPr>
        <a:xfrm>
          <a:off x="1067809" y="1685273"/>
          <a:ext cx="6967922" cy="560159"/>
        </a:xfrm>
        <a:prstGeom prst="snip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991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000" b="1" kern="1200" dirty="0">
              <a:latin typeface="Book Antiqua" panose="02040602050305030304" pitchFamily="18" charset="0"/>
              <a:cs typeface="Arial" charset="0"/>
            </a:rPr>
            <a:t>The Roles and Functions of DPF &amp; </a:t>
          </a:r>
          <a:r>
            <a:rPr lang="en-US" sz="2000" b="1" kern="1200" dirty="0">
              <a:solidFill>
                <a:prstClr val="white"/>
              </a:solidFill>
              <a:latin typeface="Book Antiqua" panose="02040602050305030304" pitchFamily="18" charset="0"/>
              <a:ea typeface="+mn-ea"/>
              <a:cs typeface="Arial" charset="0"/>
            </a:rPr>
            <a:t>How DPF Contributes to Public Confidence</a:t>
          </a:r>
          <a:r>
            <a:rPr lang="en-US" altLang="en-US" sz="2000" b="1" kern="1200" dirty="0">
              <a:latin typeface="Book Antiqua" panose="02040602050305030304" pitchFamily="18" charset="0"/>
              <a:cs typeface="Arial" charset="0"/>
            </a:rPr>
            <a:t> </a:t>
          </a:r>
          <a:endParaRPr lang="en-UG" sz="2000" kern="1200" dirty="0"/>
        </a:p>
      </dsp:txBody>
      <dsp:txXfrm>
        <a:off x="1095154" y="1712618"/>
        <a:ext cx="6893896" cy="532814"/>
      </dsp:txXfrm>
    </dsp:sp>
    <dsp:sp modelId="{0C34E720-7853-4650-9759-157875A3E287}">
      <dsp:nvSpPr>
        <dsp:cNvPr id="0" name=""/>
        <dsp:cNvSpPr/>
      </dsp:nvSpPr>
      <dsp:spPr>
        <a:xfrm>
          <a:off x="760790" y="1658334"/>
          <a:ext cx="614037" cy="6140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368A6A-DC89-4E63-9FE6-83DB4DCC5796}">
      <dsp:nvSpPr>
        <dsp:cNvPr id="0" name=""/>
        <dsp:cNvSpPr/>
      </dsp:nvSpPr>
      <dsp:spPr>
        <a:xfrm>
          <a:off x="1145645" y="2457015"/>
          <a:ext cx="6890086" cy="491230"/>
        </a:xfrm>
        <a:prstGeom prst="snip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991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400" b="1" kern="1200" dirty="0">
              <a:latin typeface="Book Antiqua" panose="02040602050305030304" pitchFamily="18" charset="0"/>
              <a:cs typeface="Arial" charset="0"/>
            </a:rPr>
            <a:t>Corporate Governance Structure</a:t>
          </a:r>
          <a:endParaRPr lang="en-UG" sz="2400" kern="1200" dirty="0"/>
        </a:p>
      </dsp:txBody>
      <dsp:txXfrm>
        <a:off x="1169625" y="2480995"/>
        <a:ext cx="6825169" cy="467250"/>
      </dsp:txXfrm>
    </dsp:sp>
    <dsp:sp modelId="{C0977A9E-7C5E-4F99-8308-15C454ABC031}">
      <dsp:nvSpPr>
        <dsp:cNvPr id="0" name=""/>
        <dsp:cNvSpPr/>
      </dsp:nvSpPr>
      <dsp:spPr>
        <a:xfrm>
          <a:off x="838626" y="2395611"/>
          <a:ext cx="614037" cy="6140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E2450E-8EB2-4E02-B3C2-A0FC57E79EAC}">
      <dsp:nvSpPr>
        <dsp:cNvPr id="0" name=""/>
        <dsp:cNvSpPr/>
      </dsp:nvSpPr>
      <dsp:spPr>
        <a:xfrm>
          <a:off x="1067809" y="3194293"/>
          <a:ext cx="6967922" cy="491230"/>
        </a:xfrm>
        <a:prstGeom prst="snip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991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400" b="1" kern="1200" dirty="0">
              <a:latin typeface="Book Antiqua" panose="02040602050305030304" pitchFamily="18" charset="0"/>
              <a:cs typeface="Arial" charset="0"/>
            </a:rPr>
            <a:t>Membership and Coverage </a:t>
          </a:r>
          <a:endParaRPr lang="en-UG" sz="2400" kern="1200" dirty="0"/>
        </a:p>
      </dsp:txBody>
      <dsp:txXfrm>
        <a:off x="1091789" y="3218273"/>
        <a:ext cx="6903005" cy="467250"/>
      </dsp:txXfrm>
    </dsp:sp>
    <dsp:sp modelId="{FFEEB180-AC13-43A4-B1D6-BB069AFEE7FA}">
      <dsp:nvSpPr>
        <dsp:cNvPr id="0" name=""/>
        <dsp:cNvSpPr/>
      </dsp:nvSpPr>
      <dsp:spPr>
        <a:xfrm>
          <a:off x="760790" y="3132889"/>
          <a:ext cx="614037" cy="6140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C36C2C-AF1C-4D8A-9326-F73AC8B28305}">
      <dsp:nvSpPr>
        <dsp:cNvPr id="0" name=""/>
        <dsp:cNvSpPr/>
      </dsp:nvSpPr>
      <dsp:spPr>
        <a:xfrm>
          <a:off x="824032" y="3931030"/>
          <a:ext cx="7211699" cy="491230"/>
        </a:xfrm>
        <a:prstGeom prst="snipRoundRect">
          <a:avLst/>
        </a:prstGeom>
        <a:solidFill>
          <a:schemeClr val="accent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991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400" b="1" kern="1200" dirty="0">
              <a:latin typeface="Book Antiqua" panose="02040602050305030304" pitchFamily="18" charset="0"/>
              <a:cs typeface="Arial" charset="0"/>
            </a:rPr>
            <a:t>Funding and Asset Structure </a:t>
          </a:r>
          <a:endParaRPr lang="en-UG" sz="2400" kern="1200" dirty="0"/>
        </a:p>
      </dsp:txBody>
      <dsp:txXfrm>
        <a:off x="848012" y="3955010"/>
        <a:ext cx="7146782" cy="467250"/>
      </dsp:txXfrm>
    </dsp:sp>
    <dsp:sp modelId="{8DF562A0-DA2B-4BEA-B0EE-62F8808D3CC7}">
      <dsp:nvSpPr>
        <dsp:cNvPr id="0" name=""/>
        <dsp:cNvSpPr/>
      </dsp:nvSpPr>
      <dsp:spPr>
        <a:xfrm>
          <a:off x="517013" y="3869626"/>
          <a:ext cx="614037" cy="6140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256D5B-41BB-4283-86A2-29FF905EA136}">
      <dsp:nvSpPr>
        <dsp:cNvPr id="0" name=""/>
        <dsp:cNvSpPr/>
      </dsp:nvSpPr>
      <dsp:spPr>
        <a:xfrm>
          <a:off x="379179" y="4668307"/>
          <a:ext cx="7656552" cy="491230"/>
        </a:xfrm>
        <a:prstGeom prst="round1Rect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991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400" b="1" kern="1200" dirty="0">
              <a:latin typeface="Book Antiqua" panose="02040602050305030304" pitchFamily="18" charset="0"/>
              <a:cs typeface="Arial" charset="0"/>
            </a:rPr>
            <a:t>Take Home messages</a:t>
          </a:r>
          <a:endParaRPr lang="en-UG" sz="2400" kern="1200" dirty="0"/>
        </a:p>
      </dsp:txBody>
      <dsp:txXfrm>
        <a:off x="379179" y="4668307"/>
        <a:ext cx="7632572" cy="491230"/>
      </dsp:txXfrm>
    </dsp:sp>
    <dsp:sp modelId="{38BC12B1-7EB3-4559-8FAC-64A398FE75C9}">
      <dsp:nvSpPr>
        <dsp:cNvPr id="0" name=""/>
        <dsp:cNvSpPr/>
      </dsp:nvSpPr>
      <dsp:spPr>
        <a:xfrm>
          <a:off x="72160" y="4606903"/>
          <a:ext cx="614037" cy="6140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1FAA10-0AB2-42C4-9076-9A60398C45A0}" type="datetimeFigureOut">
              <a:rPr lang="en-GB" smtClean="0"/>
              <a:t>20/02/2026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325E11-2155-4EF1-9D8B-4A807C73C76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31642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D0415D6-2556-4E05-9312-427D00D3514A}" type="datetimeFigureOut">
              <a:rPr lang="en-US" smtClean="0"/>
              <a:t>2/20/2026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4338" y="696913"/>
            <a:ext cx="61817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51CD4BF-EF1B-48B2-A3B1-CBEE09331C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098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0249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51246" algn="l" defTabSz="110249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102492" algn="l" defTabSz="110249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53738" algn="l" defTabSz="110249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204984" algn="l" defTabSz="110249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56230" algn="l" defTabSz="110249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307476" algn="l" defTabSz="110249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58722" algn="l" defTabSz="110249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409968" algn="l" defTabSz="110249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1CD4BF-EF1B-48B2-A3B1-CBEE09331CE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619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8CF3BE-809E-9DBB-9CCF-5ED4B48D0F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912694A-0158-10AE-E53F-30E4123579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F3F8BE4-82EF-A324-9641-7D7C072D1E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48E123-B6F5-86F6-1C25-CD572D8186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1CD4BF-EF1B-48B2-A3B1-CBEE09331CE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269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3B1332-D10F-F17E-AFCE-8D1CFF2494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A2DA96-ACB7-652F-50F5-7351769853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4072A5-FB55-01C1-254F-35AD363B6E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BB6E43-4ADD-6FE4-0962-BA99266E6C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1CD4BF-EF1B-48B2-A3B1-CBEE09331CE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335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1CD4BF-EF1B-48B2-A3B1-CBEE09331CE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662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4338" y="696913"/>
            <a:ext cx="618172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1CD4BF-EF1B-48B2-A3B1-CBEE09331CE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5376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1CD4BF-EF1B-48B2-A3B1-CBEE09331CE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730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3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51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024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53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04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56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07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58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409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C7867-91DB-45FC-9BDD-8652A78197F3}" type="datetime1">
              <a:rPr lang="en-GB" smtClean="0"/>
              <a:t>20/02/2026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5B06F-FAB4-497F-9589-E6944188B073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026" name="Picture 2" descr="C:\BOU\DPF\Documents\DPF Templates\Power point Master 1 and 2-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618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190755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A72B1-36D5-447D-A516-435BB0C9F6F8}" type="datetime1">
              <a:rPr lang="en-GB" smtClean="0"/>
              <a:t>20/02/2026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5B06F-FAB4-497F-9589-E6944188B07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7288418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3" y="274639"/>
            <a:ext cx="273641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74639"/>
            <a:ext cx="800654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50F68-19E6-409E-9DE9-383BF3C5717C}" type="datetime1">
              <a:rPr lang="en-GB" smtClean="0"/>
              <a:t>20/02/2026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5B06F-FAB4-497F-9589-E6944188B07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065187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1"/>
            <a:ext cx="12161838" cy="6873672"/>
          </a:xfrm>
          <a:prstGeom prst="rect">
            <a:avLst/>
          </a:prstGeom>
          <a:solidFill>
            <a:schemeClr val="tx1">
              <a:lumMod val="95000"/>
              <a:lumOff val="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244" tIns="55122" rIns="110244" bIns="55122" rtlCol="0" anchor="ctr"/>
          <a:lstStyle/>
          <a:p>
            <a:pPr algn="ctr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296276954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9EB87-8AF1-48A6-9032-2C99D437C449}" type="datetime1">
              <a:rPr lang="en-GB" smtClean="0"/>
              <a:t>20/02/2026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5B06F-FAB4-497F-9589-E6944188B073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2050" name="Picture 2" descr="C:\BOU\DPF\Documents\DPF Templates\Power point Master 1 and 2-0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618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195418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1" y="4406901"/>
            <a:ext cx="10337563" cy="1362075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1" y="2906714"/>
            <a:ext cx="10337563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5124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0249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537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049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5623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307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5872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40996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3CE4F-B034-48B4-A9F0-792538CE65DB}" type="datetime1">
              <a:rPr lang="en-GB" smtClean="0"/>
              <a:t>20/02/2026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5B06F-FAB4-497F-9589-E6944188B07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8937401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600200"/>
            <a:ext cx="5371478" cy="4525963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600200"/>
            <a:ext cx="5371478" cy="4525963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EA403-A31A-4A72-92B4-ADC95BF60384}" type="datetime1">
              <a:rPr lang="en-GB" smtClean="0"/>
              <a:t>20/02/2026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5B06F-FAB4-497F-9589-E6944188B07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5911654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3" y="1535114"/>
            <a:ext cx="5373591" cy="63976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1246" indent="0">
              <a:buNone/>
              <a:defRPr sz="2400" b="1"/>
            </a:lvl2pPr>
            <a:lvl3pPr marL="1102492" indent="0">
              <a:buNone/>
              <a:defRPr sz="2200" b="1"/>
            </a:lvl3pPr>
            <a:lvl4pPr marL="1653738" indent="0">
              <a:buNone/>
              <a:defRPr sz="1900" b="1"/>
            </a:lvl4pPr>
            <a:lvl5pPr marL="2204984" indent="0">
              <a:buNone/>
              <a:defRPr sz="1900" b="1"/>
            </a:lvl5pPr>
            <a:lvl6pPr marL="2756230" indent="0">
              <a:buNone/>
              <a:defRPr sz="1900" b="1"/>
            </a:lvl6pPr>
            <a:lvl7pPr marL="3307476" indent="0">
              <a:buNone/>
              <a:defRPr sz="1900" b="1"/>
            </a:lvl7pPr>
            <a:lvl8pPr marL="3858722" indent="0">
              <a:buNone/>
              <a:defRPr sz="1900" b="1"/>
            </a:lvl8pPr>
            <a:lvl9pPr marL="4409968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3" y="2174876"/>
            <a:ext cx="5373591" cy="395128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4"/>
            <a:ext cx="5375701" cy="63976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1246" indent="0">
              <a:buNone/>
              <a:defRPr sz="2400" b="1"/>
            </a:lvl2pPr>
            <a:lvl3pPr marL="1102492" indent="0">
              <a:buNone/>
              <a:defRPr sz="2200" b="1"/>
            </a:lvl3pPr>
            <a:lvl4pPr marL="1653738" indent="0">
              <a:buNone/>
              <a:defRPr sz="1900" b="1"/>
            </a:lvl4pPr>
            <a:lvl5pPr marL="2204984" indent="0">
              <a:buNone/>
              <a:defRPr sz="1900" b="1"/>
            </a:lvl5pPr>
            <a:lvl6pPr marL="2756230" indent="0">
              <a:buNone/>
              <a:defRPr sz="1900" b="1"/>
            </a:lvl6pPr>
            <a:lvl7pPr marL="3307476" indent="0">
              <a:buNone/>
              <a:defRPr sz="1900" b="1"/>
            </a:lvl7pPr>
            <a:lvl8pPr marL="3858722" indent="0">
              <a:buNone/>
              <a:defRPr sz="1900" b="1"/>
            </a:lvl8pPr>
            <a:lvl9pPr marL="4409968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6"/>
            <a:ext cx="5375701" cy="395128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BBE77-15A7-47D6-A357-9024407C5A9D}" type="datetime1">
              <a:rPr lang="en-GB" smtClean="0"/>
              <a:t>20/02/2026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5B06F-FAB4-497F-9589-E6944188B07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5685758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8684-70F5-4AA8-88D3-1FA247A14A51}" type="datetime1">
              <a:rPr lang="en-GB" smtClean="0"/>
              <a:t>20/02/2026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5B06F-FAB4-497F-9589-E6944188B07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938122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5BA46-5DE6-42E2-884A-9A885B5BA5A2}" type="datetime1">
              <a:rPr lang="en-GB" smtClean="0"/>
              <a:t>20/02/2026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5B06F-FAB4-497F-9589-E6944188B07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1640905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700"/>
            </a:lvl1pPr>
            <a:lvl2pPr marL="551246" indent="0">
              <a:buNone/>
              <a:defRPr sz="1400"/>
            </a:lvl2pPr>
            <a:lvl3pPr marL="1102492" indent="0">
              <a:buNone/>
              <a:defRPr sz="1200"/>
            </a:lvl3pPr>
            <a:lvl4pPr marL="1653738" indent="0">
              <a:buNone/>
              <a:defRPr sz="1100"/>
            </a:lvl4pPr>
            <a:lvl5pPr marL="2204984" indent="0">
              <a:buNone/>
              <a:defRPr sz="1100"/>
            </a:lvl5pPr>
            <a:lvl6pPr marL="2756230" indent="0">
              <a:buNone/>
              <a:defRPr sz="1100"/>
            </a:lvl6pPr>
            <a:lvl7pPr marL="3307476" indent="0">
              <a:buNone/>
              <a:defRPr sz="1100"/>
            </a:lvl7pPr>
            <a:lvl8pPr marL="3858722" indent="0">
              <a:buNone/>
              <a:defRPr sz="1100"/>
            </a:lvl8pPr>
            <a:lvl9pPr marL="4409968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1174F-5818-473E-9211-74944BCEA607}" type="datetime1">
              <a:rPr lang="en-GB" smtClean="0"/>
              <a:t>20/02/2026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5B06F-FAB4-497F-9589-E6944188B07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782849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6" y="4800601"/>
            <a:ext cx="7297103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6" y="612775"/>
            <a:ext cx="7297103" cy="4114800"/>
          </a:xfrm>
        </p:spPr>
        <p:txBody>
          <a:bodyPr/>
          <a:lstStyle>
            <a:lvl1pPr marL="0" indent="0">
              <a:buNone/>
              <a:defRPr sz="3900"/>
            </a:lvl1pPr>
            <a:lvl2pPr marL="551246" indent="0">
              <a:buNone/>
              <a:defRPr sz="3400"/>
            </a:lvl2pPr>
            <a:lvl3pPr marL="1102492" indent="0">
              <a:buNone/>
              <a:defRPr sz="2900"/>
            </a:lvl3pPr>
            <a:lvl4pPr marL="1653738" indent="0">
              <a:buNone/>
              <a:defRPr sz="2400"/>
            </a:lvl4pPr>
            <a:lvl5pPr marL="2204984" indent="0">
              <a:buNone/>
              <a:defRPr sz="2400"/>
            </a:lvl5pPr>
            <a:lvl6pPr marL="2756230" indent="0">
              <a:buNone/>
              <a:defRPr sz="2400"/>
            </a:lvl6pPr>
            <a:lvl7pPr marL="3307476" indent="0">
              <a:buNone/>
              <a:defRPr sz="2400"/>
            </a:lvl7pPr>
            <a:lvl8pPr marL="3858722" indent="0">
              <a:buNone/>
              <a:defRPr sz="2400"/>
            </a:lvl8pPr>
            <a:lvl9pPr marL="4409968" indent="0">
              <a:buNone/>
              <a:defRPr sz="24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6" y="5367339"/>
            <a:ext cx="7297103" cy="804862"/>
          </a:xfrm>
        </p:spPr>
        <p:txBody>
          <a:bodyPr/>
          <a:lstStyle>
            <a:lvl1pPr marL="0" indent="0">
              <a:buNone/>
              <a:defRPr sz="1700"/>
            </a:lvl1pPr>
            <a:lvl2pPr marL="551246" indent="0">
              <a:buNone/>
              <a:defRPr sz="1400"/>
            </a:lvl2pPr>
            <a:lvl3pPr marL="1102492" indent="0">
              <a:buNone/>
              <a:defRPr sz="1200"/>
            </a:lvl3pPr>
            <a:lvl4pPr marL="1653738" indent="0">
              <a:buNone/>
              <a:defRPr sz="1100"/>
            </a:lvl4pPr>
            <a:lvl5pPr marL="2204984" indent="0">
              <a:buNone/>
              <a:defRPr sz="1100"/>
            </a:lvl5pPr>
            <a:lvl6pPr marL="2756230" indent="0">
              <a:buNone/>
              <a:defRPr sz="1100"/>
            </a:lvl6pPr>
            <a:lvl7pPr marL="3307476" indent="0">
              <a:buNone/>
              <a:defRPr sz="1100"/>
            </a:lvl7pPr>
            <a:lvl8pPr marL="3858722" indent="0">
              <a:buNone/>
              <a:defRPr sz="1100"/>
            </a:lvl8pPr>
            <a:lvl9pPr marL="4409968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D5BB5-451C-4ABB-BC8E-47BBA58ED0B3}" type="datetime1">
              <a:rPr lang="en-GB" smtClean="0"/>
              <a:t>20/02/2026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5B06F-FAB4-497F-9589-E6944188B07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577880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2000">
              <a:schemeClr val="bg1">
                <a:lumMod val="95000"/>
              </a:schemeClr>
            </a:gs>
            <a:gs pos="0">
              <a:srgbClr val="CC99FF"/>
            </a:gs>
            <a:gs pos="100000">
              <a:srgbClr val="FFC000"/>
            </a:gs>
            <a:gs pos="85000">
              <a:schemeClr val="bg1">
                <a:lumMod val="9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5" cy="1143000"/>
          </a:xfrm>
          <a:prstGeom prst="rect">
            <a:avLst/>
          </a:prstGeom>
        </p:spPr>
        <p:txBody>
          <a:bodyPr vert="horz" lIns="110249" tIns="55125" rIns="110249" bIns="55125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0"/>
            <a:ext cx="10945655" cy="4525963"/>
          </a:xfrm>
          <a:prstGeom prst="rect">
            <a:avLst/>
          </a:prstGeom>
        </p:spPr>
        <p:txBody>
          <a:bodyPr vert="horz" lIns="110249" tIns="55125" rIns="110249" bIns="5512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110249" tIns="55125" rIns="110249" bIns="5512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2BC14-C401-4571-81D5-E549BF406233}" type="datetime1">
              <a:rPr lang="en-GB" smtClean="0"/>
              <a:t>20/02/2026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110249" tIns="55125" rIns="110249" bIns="5512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110249" tIns="55125" rIns="110249" bIns="5512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5B06F-FAB4-497F-9589-E6944188B07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7404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push dir="u"/>
  </p:transition>
  <p:hf sldNum="0" hdr="0" ftr="0" dt="0"/>
  <p:txStyles>
    <p:titleStyle>
      <a:lvl1pPr algn="ctr" defTabSz="1102492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3435" indent="-413435" algn="l" defTabSz="1102492" rtl="0" eaLnBrk="1" latinLnBrk="0" hangingPunct="1">
        <a:spcBef>
          <a:spcPct val="20000"/>
        </a:spcBef>
        <a:buFont typeface="Arial" panose="020B0604020202020204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895775" indent="-344529" algn="l" defTabSz="1102492" rtl="0" eaLnBrk="1" latinLnBrk="0" hangingPunct="1">
        <a:spcBef>
          <a:spcPct val="20000"/>
        </a:spcBef>
        <a:buFont typeface="Arial" panose="020B0604020202020204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8115" indent="-275623" algn="l" defTabSz="1102492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29361" indent="-275623" algn="l" defTabSz="1102492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80607" indent="-275623" algn="l" defTabSz="1102492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31853" indent="-275623" algn="l" defTabSz="110249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83099" indent="-275623" algn="l" defTabSz="110249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34345" indent="-275623" algn="l" defTabSz="110249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85591" indent="-275623" algn="l" defTabSz="110249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0249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51246" algn="l" defTabSz="110249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02492" algn="l" defTabSz="110249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53738" algn="l" defTabSz="110249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04984" algn="l" defTabSz="110249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56230" algn="l" defTabSz="110249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07476" algn="l" defTabSz="110249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58722" algn="l" defTabSz="110249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09968" algn="l" defTabSz="110249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pf.or.ug/" TargetMode="External"/><Relationship Id="rId3" Type="http://schemas.openxmlformats.org/officeDocument/2006/relationships/image" Target="../media/image45.svg"/><Relationship Id="rId7" Type="http://schemas.openxmlformats.org/officeDocument/2006/relationships/image" Target="../media/image48.png"/><Relationship Id="rId12" Type="http://schemas.openxmlformats.org/officeDocument/2006/relationships/image" Target="../media/image51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fo@dpf.or.ug" TargetMode="External"/><Relationship Id="rId11" Type="http://schemas.openxmlformats.org/officeDocument/2006/relationships/hyperlink" Target="mailto:patrick.ezaga@dpf.or.ug" TargetMode="External"/><Relationship Id="rId5" Type="http://schemas.openxmlformats.org/officeDocument/2006/relationships/image" Target="../media/image47.svg"/><Relationship Id="rId10" Type="http://schemas.openxmlformats.org/officeDocument/2006/relationships/image" Target="../media/image50.png"/><Relationship Id="rId4" Type="http://schemas.openxmlformats.org/officeDocument/2006/relationships/image" Target="../media/image46.png"/><Relationship Id="rId9" Type="http://schemas.openxmlformats.org/officeDocument/2006/relationships/image" Target="../media/image4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2.wdp"/><Relationship Id="rId9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microsoft.com/office/2007/relationships/hdphoto" Target="../media/hdphoto8.wdp"/><Relationship Id="rId3" Type="http://schemas.openxmlformats.org/officeDocument/2006/relationships/image" Target="../media/image21.png"/><Relationship Id="rId7" Type="http://schemas.microsoft.com/office/2007/relationships/hdphoto" Target="../media/hdphoto5.wdp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microsoft.com/office/2007/relationships/hdphoto" Target="../media/hdphoto7.wdp"/><Relationship Id="rId5" Type="http://schemas.openxmlformats.org/officeDocument/2006/relationships/image" Target="../media/image22.jpeg"/><Relationship Id="rId15" Type="http://schemas.microsoft.com/office/2007/relationships/hdphoto" Target="../media/hdphoto9.wdp"/><Relationship Id="rId10" Type="http://schemas.openxmlformats.org/officeDocument/2006/relationships/image" Target="../media/image25.png"/><Relationship Id="rId4" Type="http://schemas.microsoft.com/office/2007/relationships/hdphoto" Target="../media/hdphoto4.wdp"/><Relationship Id="rId9" Type="http://schemas.microsoft.com/office/2007/relationships/hdphoto" Target="../media/hdphoto6.wdp"/><Relationship Id="rId1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102"/>
          <p:cNvSpPr/>
          <p:nvPr/>
        </p:nvSpPr>
        <p:spPr>
          <a:xfrm>
            <a:off x="295875" y="1219200"/>
            <a:ext cx="11570083" cy="1426430"/>
          </a:xfrm>
          <a:prstGeom prst="rect">
            <a:avLst/>
          </a:prstGeom>
        </p:spPr>
        <p:txBody>
          <a:bodyPr wrap="square" lIns="110249" tIns="55125" rIns="110249" bIns="55125">
            <a:spAutoFit/>
          </a:bodyPr>
          <a:lstStyle/>
          <a:p>
            <a:pPr lvl="0" algn="ctr" eaLnBrk="0" hangingPunct="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en-US" sz="2800" dirty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57257D"/>
                </a:solidFill>
                <a:latin typeface="Book Antiqua" panose="02040602050305030304" pitchFamily="18" charset="0"/>
                <a:ea typeface="+mj-ea"/>
                <a:cs typeface="Arial" charset="0"/>
              </a:rPr>
              <a:t>THE ROLE OF THE </a:t>
            </a:r>
          </a:p>
          <a:p>
            <a:pPr lvl="0" algn="ctr" eaLnBrk="0" hangingPunct="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en-US" sz="2800" dirty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57257D"/>
                </a:solidFill>
                <a:latin typeface="Book Antiqua" panose="02040602050305030304" pitchFamily="18" charset="0"/>
                <a:ea typeface="+mj-ea"/>
                <a:cs typeface="Arial" charset="0"/>
              </a:rPr>
              <a:t>DEPOSIT PROTECTION FUND OF UGANDA (DPF</a:t>
            </a:r>
            <a:r>
              <a:rPr lang="en-US" altLang="en-US" sz="2800" dirty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 Antiqua" panose="02040602050305030304" pitchFamily="18" charset="0"/>
                <a:ea typeface="+mj-ea"/>
                <a:cs typeface="Arial" charset="0"/>
              </a:rPr>
              <a:t>)</a:t>
            </a:r>
            <a:endParaRPr lang="en-GB" sz="2800" dirty="0">
              <a:ln w="18000">
                <a:solidFill>
                  <a:srgbClr val="7030A0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ook Antiqua" panose="02040602050305030304" pitchFamily="18" charset="0"/>
              <a:ea typeface="+mj-ea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70719" y="2918608"/>
            <a:ext cx="10348119" cy="542214"/>
          </a:xfrm>
          <a:prstGeom prst="rect">
            <a:avLst/>
          </a:prstGeom>
        </p:spPr>
        <p:txBody>
          <a:bodyPr wrap="square" lIns="110249" tIns="55125" rIns="110249" bIns="55125">
            <a:spAutoFit/>
          </a:bodyPr>
          <a:lstStyle/>
          <a:p>
            <a:pPr algn="ctr" defTabSz="828964"/>
            <a:r>
              <a:rPr lang="en-GB" sz="2800" b="1" dirty="0">
                <a:solidFill>
                  <a:srgbClr val="0070C0"/>
                </a:solidFill>
                <a:latin typeface="Book Antiqua" panose="02040602050305030304" pitchFamily="18" charset="0"/>
                <a:cs typeface="Arial" pitchFamily="34" charset="0"/>
              </a:rPr>
              <a:t>TOWN HALL ENGAGEMENT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84EEACD-B5E5-A44F-6352-F168C2378AD5}"/>
              </a:ext>
            </a:extLst>
          </p:cNvPr>
          <p:cNvSpPr/>
          <p:nvPr/>
        </p:nvSpPr>
        <p:spPr>
          <a:xfrm>
            <a:off x="1331070" y="3581400"/>
            <a:ext cx="9499691" cy="1003879"/>
          </a:xfrm>
          <a:prstGeom prst="rect">
            <a:avLst/>
          </a:prstGeom>
        </p:spPr>
        <p:txBody>
          <a:bodyPr wrap="square" lIns="110249" tIns="55125" rIns="110249" bIns="55125">
            <a:spAutoFit/>
          </a:bodyPr>
          <a:lstStyle/>
          <a:p>
            <a:pPr algn="ctr" defTabSz="828964"/>
            <a:endParaRPr lang="en-GB" sz="1800" b="1" dirty="0">
              <a:latin typeface="Book Antiqua" panose="02040602050305030304" pitchFamily="18" charset="0"/>
              <a:cs typeface="Arial" pitchFamily="34" charset="0"/>
            </a:endParaRPr>
          </a:p>
          <a:p>
            <a:pPr algn="ctr" defTabSz="828964"/>
            <a:endParaRPr lang="en-GB" sz="1600" b="1" dirty="0">
              <a:latin typeface="Book Antiqua" panose="02040602050305030304" pitchFamily="18" charset="0"/>
              <a:cs typeface="Arial" pitchFamily="34" charset="0"/>
            </a:endParaRPr>
          </a:p>
          <a:p>
            <a:pPr algn="ctr" defTabSz="828964"/>
            <a:r>
              <a:rPr lang="en-US" sz="2400" b="1" dirty="0">
                <a:solidFill>
                  <a:srgbClr val="C00000"/>
                </a:solidFill>
                <a:latin typeface="Book Antiqua" panose="02040602050305030304" pitchFamily="18" charset="0"/>
                <a:cs typeface="Arial" pitchFamily="34" charset="0"/>
              </a:rPr>
              <a:t>February 19th,  2026</a:t>
            </a:r>
          </a:p>
        </p:txBody>
      </p:sp>
    </p:spTree>
    <p:extLst>
      <p:ext uri="{BB962C8B-B14F-4D97-AF65-F5344CB8AC3E}">
        <p14:creationId xmlns:p14="http://schemas.microsoft.com/office/powerpoint/2010/main" val="2180410426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63F6B7D-BB30-0AEB-4E15-4148719456CA}"/>
              </a:ext>
            </a:extLst>
          </p:cNvPr>
          <p:cNvGrpSpPr/>
          <p:nvPr/>
        </p:nvGrpSpPr>
        <p:grpSpPr>
          <a:xfrm>
            <a:off x="0" y="6576350"/>
            <a:ext cx="371237" cy="273167"/>
            <a:chOff x="53413" y="6584156"/>
            <a:chExt cx="372158" cy="27384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ADB3372-04E3-5F28-F7BD-706072482BAD}"/>
                </a:ext>
              </a:extLst>
            </p:cNvPr>
            <p:cNvSpPr/>
            <p:nvPr/>
          </p:nvSpPr>
          <p:spPr>
            <a:xfrm>
              <a:off x="56189" y="6584156"/>
              <a:ext cx="369382" cy="273844"/>
            </a:xfrm>
            <a:prstGeom prst="rect">
              <a:avLst/>
            </a:prstGeom>
            <a:solidFill>
              <a:srgbClr val="FFC000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txBody>
            <a:bodyPr rtlCol="0" anchor="ctr"/>
            <a:lstStyle/>
            <a:p>
              <a:pPr marL="0" marR="0" lvl="0" indent="0" algn="ctr" defTabSz="6840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4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5" name="Slide Number Placeholder 7">
              <a:extLst>
                <a:ext uri="{FF2B5EF4-FFF2-40B4-BE49-F238E27FC236}">
                  <a16:creationId xmlns:a16="http://schemas.microsoft.com/office/drawing/2014/main" id="{A96CB0E3-A498-75FD-8121-D11ADC1BF5E7}"/>
                </a:ext>
              </a:extLst>
            </p:cNvPr>
            <p:cNvSpPr txBox="1">
              <a:spLocks/>
            </p:cNvSpPr>
            <p:nvPr/>
          </p:nvSpPr>
          <p:spPr>
            <a:xfrm>
              <a:off x="53413" y="6584156"/>
              <a:ext cx="372158" cy="273844"/>
            </a:xfrm>
            <a:prstGeom prst="rect">
              <a:avLst/>
            </a:prstGeom>
          </p:spPr>
          <p:txBody>
            <a:bodyPr vert="horz" lIns="68410" tIns="34205" rIns="68410" bIns="34205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700" b="1" kern="120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40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135DEF42-8766-4528-92E9-2E5E24EB162F}" type="slidenum">
                <a:rPr kumimoji="0" lang="en-US" sz="1272" b="1" i="0" u="none" strike="noStrike" kern="120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pPr marL="0" marR="0" lvl="0" indent="0" algn="ctr" defTabSz="6840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10</a:t>
              </a:fld>
              <a:endParaRPr kumimoji="0" lang="en-US" sz="1272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89E96803-8065-C504-F5CF-497CBEE1360C}"/>
              </a:ext>
            </a:extLst>
          </p:cNvPr>
          <p:cNvSpPr txBox="1"/>
          <p:nvPr/>
        </p:nvSpPr>
        <p:spPr>
          <a:xfrm>
            <a:off x="8712566" y="4838194"/>
            <a:ext cx="31390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GB" sz="1200" b="1" u="sng" dirty="0">
                <a:solidFill>
                  <a:srgbClr val="3343DD"/>
                </a:solidFill>
                <a:latin typeface="Book Antiqua" panose="02040602050305030304" pitchFamily="18" charset="0"/>
              </a:rPr>
              <a:t>DR. JULIA CLARE OLIMA OYET (MRS.)</a:t>
            </a:r>
          </a:p>
          <a:p>
            <a:pPr algn="ctr" fontAlgn="base"/>
            <a:r>
              <a:rPr lang="en-GB" sz="1200" b="1" i="0" u="none" strike="noStrike" dirty="0">
                <a:effectLst/>
                <a:latin typeface="Book Antiqua" panose="02040602050305030304" pitchFamily="18" charset="0"/>
              </a:rPr>
              <a:t>Chief Executive Officer</a:t>
            </a:r>
            <a:endParaRPr lang="en-GB" sz="1200" b="0" i="1" dirty="0">
              <a:effectLst/>
              <a:latin typeface="Book Antiqua" panose="0204060205030503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DC9A15A-68DA-9E59-5E12-400ED4E41125}"/>
              </a:ext>
            </a:extLst>
          </p:cNvPr>
          <p:cNvSpPr txBox="1">
            <a:spLocks/>
          </p:cNvSpPr>
          <p:nvPr/>
        </p:nvSpPr>
        <p:spPr bwMode="auto">
          <a:xfrm>
            <a:off x="296686" y="192737"/>
            <a:ext cx="6091686" cy="642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en-GB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 Antiqua" panose="02040602050305030304" pitchFamily="18" charset="0"/>
              </a:rPr>
              <a:t>SENIOR MANAGEMENT TEAM</a:t>
            </a:r>
          </a:p>
        </p:txBody>
      </p:sp>
      <p:pic>
        <p:nvPicPr>
          <p:cNvPr id="8" name="Picture 7" descr="A person with black hair and a white jacket&#10;&#10;AI-generated content may be incorrect.">
            <a:extLst>
              <a:ext uri="{FF2B5EF4-FFF2-40B4-BE49-F238E27FC236}">
                <a16:creationId xmlns:a16="http://schemas.microsoft.com/office/drawing/2014/main" id="{7FC0B495-466B-3768-86A8-B23BEEE613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661" y="1099888"/>
            <a:ext cx="3385131" cy="365106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25757661-789D-C5CD-754C-4A27A53605EC}"/>
              </a:ext>
            </a:extLst>
          </p:cNvPr>
          <p:cNvGrpSpPr/>
          <p:nvPr/>
        </p:nvGrpSpPr>
        <p:grpSpPr>
          <a:xfrm>
            <a:off x="-46794" y="847017"/>
            <a:ext cx="2414707" cy="2440414"/>
            <a:chOff x="-46794" y="847017"/>
            <a:chExt cx="2414707" cy="2440414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A0AE049-3692-46FD-8C87-DA617A96B98A}"/>
                </a:ext>
              </a:extLst>
            </p:cNvPr>
            <p:cNvSpPr txBox="1"/>
            <p:nvPr/>
          </p:nvSpPr>
          <p:spPr>
            <a:xfrm>
              <a:off x="-46794" y="2825766"/>
              <a:ext cx="241470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/>
              <a:r>
                <a:rPr lang="en-US" sz="1200" b="1" u="sng" dirty="0">
                  <a:solidFill>
                    <a:srgbClr val="3343DD"/>
                  </a:solidFill>
                  <a:latin typeface="Book Antiqua" panose="02040602050305030304" pitchFamily="18" charset="0"/>
                </a:rPr>
                <a:t>DR. MICHAEL M. LUGEMWA</a:t>
              </a:r>
            </a:p>
            <a:p>
              <a:pPr algn="ctr" fontAlgn="base"/>
              <a:r>
                <a:rPr lang="en-US" sz="1200" b="1" dirty="0">
                  <a:solidFill>
                    <a:srgbClr val="333333"/>
                  </a:solidFill>
                  <a:effectLst/>
                  <a:latin typeface="Book Antiqua" panose="02040602050305030304" pitchFamily="18" charset="0"/>
                </a:rPr>
                <a:t>Director </a:t>
              </a:r>
              <a:r>
                <a:rPr lang="en-GB" sz="1200" b="1" dirty="0">
                  <a:solidFill>
                    <a:srgbClr val="333333"/>
                  </a:solidFill>
                  <a:effectLst/>
                  <a:latin typeface="Book Antiqua" panose="02040602050305030304" pitchFamily="18" charset="0"/>
                </a:rPr>
                <a:t>Finance &amp; Operations</a:t>
              </a:r>
              <a:endParaRPr lang="en-US" sz="1200" b="1" dirty="0">
                <a:solidFill>
                  <a:srgbClr val="333333"/>
                </a:solidFill>
                <a:effectLst/>
                <a:latin typeface="Book Antiqua" panose="02040602050305030304" pitchFamily="18" charset="0"/>
              </a:endParaRPr>
            </a:p>
          </p:txBody>
        </p:sp>
        <p:pic>
          <p:nvPicPr>
            <p:cNvPr id="10" name="Picture 9" descr="A person in a suit&#10;&#10;AI-generated content may be incorrect.">
              <a:extLst>
                <a:ext uri="{FF2B5EF4-FFF2-40B4-BE49-F238E27FC236}">
                  <a16:creationId xmlns:a16="http://schemas.microsoft.com/office/drawing/2014/main" id="{5F821D42-A09F-9428-1129-47FEE7090F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405" y="847017"/>
              <a:ext cx="1958213" cy="1928289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B26B526-B6B4-9844-36E9-9E70AD38E676}"/>
              </a:ext>
            </a:extLst>
          </p:cNvPr>
          <p:cNvGrpSpPr/>
          <p:nvPr/>
        </p:nvGrpSpPr>
        <p:grpSpPr>
          <a:xfrm>
            <a:off x="54326" y="3515374"/>
            <a:ext cx="2915307" cy="2825850"/>
            <a:chOff x="54326" y="3515374"/>
            <a:chExt cx="2915307" cy="2825850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A18659E-3027-E6B5-1CBF-29874145120C}"/>
                </a:ext>
              </a:extLst>
            </p:cNvPr>
            <p:cNvSpPr txBox="1"/>
            <p:nvPr/>
          </p:nvSpPr>
          <p:spPr>
            <a:xfrm>
              <a:off x="54326" y="5694893"/>
              <a:ext cx="291530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/>
              <a:r>
                <a:rPr lang="en-GB" sz="1200" b="1" u="sng" dirty="0">
                  <a:solidFill>
                    <a:srgbClr val="3343DD"/>
                  </a:solidFill>
                  <a:latin typeface="Book Antiqua" panose="02040602050305030304" pitchFamily="18" charset="0"/>
                </a:rPr>
                <a:t>MR. MOSES A. ODONGO</a:t>
              </a:r>
            </a:p>
            <a:p>
              <a:pPr algn="ctr" fontAlgn="base"/>
              <a:r>
                <a:rPr lang="en-GB" sz="1200" b="1" dirty="0">
                  <a:solidFill>
                    <a:srgbClr val="333333"/>
                  </a:solidFill>
                  <a:effectLst/>
                  <a:latin typeface="Book Antiqua" panose="02040602050305030304" pitchFamily="18" charset="0"/>
                </a:rPr>
                <a:t>Director Human Capital &amp; Administration</a:t>
              </a:r>
            </a:p>
          </p:txBody>
        </p:sp>
        <p:pic>
          <p:nvPicPr>
            <p:cNvPr id="12" name="Picture 11" descr="A person in a suit&#10;&#10;AI-generated content may be incorrect.">
              <a:extLst>
                <a:ext uri="{FF2B5EF4-FFF2-40B4-BE49-F238E27FC236}">
                  <a16:creationId xmlns:a16="http://schemas.microsoft.com/office/drawing/2014/main" id="{AB9A88AB-01DA-6F43-F0F6-DA9FFCC99C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520" y="3515374"/>
              <a:ext cx="2229733" cy="2131325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0883755-F919-51BD-C36C-4906AEE81737}"/>
              </a:ext>
            </a:extLst>
          </p:cNvPr>
          <p:cNvGrpSpPr/>
          <p:nvPr/>
        </p:nvGrpSpPr>
        <p:grpSpPr>
          <a:xfrm>
            <a:off x="2179581" y="824804"/>
            <a:ext cx="2325897" cy="2438951"/>
            <a:chOff x="2179581" y="824804"/>
            <a:chExt cx="2325897" cy="2438951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6F49FE0-8F2F-8783-172B-FFFD840AF4AE}"/>
                </a:ext>
              </a:extLst>
            </p:cNvPr>
            <p:cNvSpPr txBox="1"/>
            <p:nvPr/>
          </p:nvSpPr>
          <p:spPr>
            <a:xfrm>
              <a:off x="2179581" y="2802090"/>
              <a:ext cx="232589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/>
              <a:r>
                <a:rPr lang="en-US" sz="1200" b="1" u="sng" dirty="0">
                  <a:solidFill>
                    <a:srgbClr val="3343DD"/>
                  </a:solidFill>
                  <a:latin typeface="Book Antiqua" panose="02040602050305030304" pitchFamily="18" charset="0"/>
                </a:rPr>
                <a:t>MR. ALAN N. LWETABE</a:t>
              </a:r>
            </a:p>
            <a:p>
              <a:pPr algn="ctr" fontAlgn="base"/>
              <a:r>
                <a:rPr lang="en-US" sz="1200" b="1" dirty="0">
                  <a:solidFill>
                    <a:srgbClr val="333333"/>
                  </a:solidFill>
                  <a:effectLst/>
                  <a:latin typeface="Book Antiqua" panose="02040602050305030304" pitchFamily="18" charset="0"/>
                </a:rPr>
                <a:t>Director Investments</a:t>
              </a:r>
            </a:p>
          </p:txBody>
        </p:sp>
        <p:pic>
          <p:nvPicPr>
            <p:cNvPr id="14" name="Picture 13" descr="A person in a suit and tie&#10;&#10;AI-generated content may be incorrect.">
              <a:extLst>
                <a:ext uri="{FF2B5EF4-FFF2-40B4-BE49-F238E27FC236}">
                  <a16:creationId xmlns:a16="http://schemas.microsoft.com/office/drawing/2014/main" id="{B7F25A79-A788-667C-8AB9-72EC2EDC059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9814" y="824804"/>
              <a:ext cx="1765433" cy="1930667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0B0AB13-0D1A-5310-50C1-ACB63F22463B}"/>
              </a:ext>
            </a:extLst>
          </p:cNvPr>
          <p:cNvGrpSpPr/>
          <p:nvPr/>
        </p:nvGrpSpPr>
        <p:grpSpPr>
          <a:xfrm>
            <a:off x="4329835" y="827967"/>
            <a:ext cx="2178953" cy="2432195"/>
            <a:chOff x="4329835" y="827967"/>
            <a:chExt cx="2178953" cy="2432195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8E40BD0-57CA-436A-7AD3-C0BC3053C273}"/>
                </a:ext>
              </a:extLst>
            </p:cNvPr>
            <p:cNvSpPr txBox="1"/>
            <p:nvPr/>
          </p:nvSpPr>
          <p:spPr>
            <a:xfrm>
              <a:off x="4329835" y="2798497"/>
              <a:ext cx="213460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/>
              <a:r>
                <a:rPr lang="en-US" sz="1200" b="1" u="sng" dirty="0">
                  <a:solidFill>
                    <a:srgbClr val="3343DD"/>
                  </a:solidFill>
                  <a:latin typeface="Book Antiqua" panose="02040602050305030304" pitchFamily="18" charset="0"/>
                </a:rPr>
                <a:t>MR. PATRICK O. EZAGA</a:t>
              </a:r>
            </a:p>
            <a:p>
              <a:pPr algn="ctr" fontAlgn="base"/>
              <a:r>
                <a:rPr lang="en-US" sz="1200" b="1" dirty="0">
                  <a:solidFill>
                    <a:srgbClr val="333333"/>
                  </a:solidFill>
                  <a:effectLst/>
                  <a:latin typeface="Book Antiqua" panose="02040602050305030304" pitchFamily="18" charset="0"/>
                </a:rPr>
                <a:t>Director Communications</a:t>
              </a:r>
            </a:p>
          </p:txBody>
        </p:sp>
        <p:pic>
          <p:nvPicPr>
            <p:cNvPr id="18" name="Picture 17" descr="A person in a suit and tie&#10;&#10;AI-generated content may be incorrect.">
              <a:extLst>
                <a:ext uri="{FF2B5EF4-FFF2-40B4-BE49-F238E27FC236}">
                  <a16:creationId xmlns:a16="http://schemas.microsoft.com/office/drawing/2014/main" id="{189D7EC2-9B95-7254-8CED-A0FAD07016A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0872" y="827967"/>
              <a:ext cx="2027916" cy="1918764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B770F20-8905-C0EA-C3BC-CB1BA54E55C5}"/>
              </a:ext>
            </a:extLst>
          </p:cNvPr>
          <p:cNvGrpSpPr/>
          <p:nvPr/>
        </p:nvGrpSpPr>
        <p:grpSpPr>
          <a:xfrm>
            <a:off x="5969554" y="3513058"/>
            <a:ext cx="2743012" cy="2633221"/>
            <a:chOff x="5969554" y="3513058"/>
            <a:chExt cx="2743012" cy="2633221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59D3F7C-0EDA-0B04-DBD3-CE30559BD877}"/>
                </a:ext>
              </a:extLst>
            </p:cNvPr>
            <p:cNvSpPr txBox="1"/>
            <p:nvPr/>
          </p:nvSpPr>
          <p:spPr>
            <a:xfrm>
              <a:off x="5969554" y="5684614"/>
              <a:ext cx="274301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/>
              <a:r>
                <a:rPr lang="en-GB" sz="1200" b="1" u="sng" dirty="0">
                  <a:solidFill>
                    <a:srgbClr val="3343DD"/>
                  </a:solidFill>
                  <a:latin typeface="Book Antiqua" panose="02040602050305030304" pitchFamily="18" charset="0"/>
                </a:rPr>
                <a:t>MRS. ANGELA K. KANYIMA</a:t>
              </a:r>
            </a:p>
            <a:p>
              <a:pPr algn="ctr" fontAlgn="base"/>
              <a:r>
                <a:rPr lang="en-GB" sz="1200" b="1" dirty="0">
                  <a:solidFill>
                    <a:srgbClr val="333333"/>
                  </a:solidFill>
                  <a:effectLst/>
                  <a:latin typeface="Book Antiqua" panose="02040602050305030304" pitchFamily="18" charset="0"/>
                </a:rPr>
                <a:t>Director Legal and Board Secretary</a:t>
              </a:r>
            </a:p>
          </p:txBody>
        </p:sp>
        <p:pic>
          <p:nvPicPr>
            <p:cNvPr id="22" name="Picture 21" descr="A person in a blue suit&#10;&#10;AI-generated content may be incorrect.">
              <a:extLst>
                <a:ext uri="{FF2B5EF4-FFF2-40B4-BE49-F238E27FC236}">
                  <a16:creationId xmlns:a16="http://schemas.microsoft.com/office/drawing/2014/main" id="{31B424B6-740E-474D-383F-E9CFC176F7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7809" y="3513058"/>
              <a:ext cx="2134608" cy="2084318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C845E67-74D5-1018-0877-8AC16CA2195A}"/>
              </a:ext>
            </a:extLst>
          </p:cNvPr>
          <p:cNvGrpSpPr/>
          <p:nvPr/>
        </p:nvGrpSpPr>
        <p:grpSpPr>
          <a:xfrm>
            <a:off x="6469615" y="846411"/>
            <a:ext cx="2134608" cy="2415719"/>
            <a:chOff x="6469615" y="846411"/>
            <a:chExt cx="2134608" cy="2415719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4E883C6-5A66-0199-2CC0-00B833C15BBA}"/>
                </a:ext>
              </a:extLst>
            </p:cNvPr>
            <p:cNvSpPr txBox="1"/>
            <p:nvPr/>
          </p:nvSpPr>
          <p:spPr>
            <a:xfrm>
              <a:off x="6469615" y="2800465"/>
              <a:ext cx="213460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/>
              <a:r>
                <a:rPr lang="en-US" sz="1200" b="1" u="sng" dirty="0">
                  <a:solidFill>
                    <a:srgbClr val="3343DD"/>
                  </a:solidFill>
                  <a:latin typeface="Book Antiqua" panose="02040602050305030304" pitchFamily="18" charset="0"/>
                </a:rPr>
                <a:t>MR. BALAAM SSEMPALA</a:t>
              </a:r>
            </a:p>
            <a:p>
              <a:pPr algn="ctr" fontAlgn="base"/>
              <a:r>
                <a:rPr lang="en-US" sz="1200" b="1" dirty="0">
                  <a:solidFill>
                    <a:srgbClr val="333333"/>
                  </a:solidFill>
                  <a:effectLst/>
                  <a:latin typeface="Book Antiqua" panose="02040602050305030304" pitchFamily="18" charset="0"/>
                </a:rPr>
                <a:t>Director IT</a:t>
              </a:r>
            </a:p>
          </p:txBody>
        </p:sp>
        <p:pic>
          <p:nvPicPr>
            <p:cNvPr id="26" name="Picture 25" descr="A person in a suit and tie&#10;&#10;AI-generated content may be incorrect.">
              <a:extLst>
                <a:ext uri="{FF2B5EF4-FFF2-40B4-BE49-F238E27FC236}">
                  <a16:creationId xmlns:a16="http://schemas.microsoft.com/office/drawing/2014/main" id="{FD9CEE7E-659F-CB53-BBD2-20E6C6B75DC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8526" y="846411"/>
              <a:ext cx="1865220" cy="1900319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E9839D9-92E6-022E-77AC-5267651884EF}"/>
              </a:ext>
            </a:extLst>
          </p:cNvPr>
          <p:cNvGrpSpPr/>
          <p:nvPr/>
        </p:nvGrpSpPr>
        <p:grpSpPr>
          <a:xfrm>
            <a:off x="2838303" y="3513058"/>
            <a:ext cx="3055217" cy="2639907"/>
            <a:chOff x="2838303" y="3513058"/>
            <a:chExt cx="3055217" cy="2639907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CE94941-33DE-5A59-1CC3-B114E1D04B37}"/>
                </a:ext>
              </a:extLst>
            </p:cNvPr>
            <p:cNvSpPr txBox="1"/>
            <p:nvPr/>
          </p:nvSpPr>
          <p:spPr>
            <a:xfrm>
              <a:off x="2838303" y="5691300"/>
              <a:ext cx="305521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/>
              <a:r>
                <a:rPr lang="en-US" sz="1200" b="1" u="sng" dirty="0">
                  <a:solidFill>
                    <a:srgbClr val="3343DD"/>
                  </a:solidFill>
                  <a:latin typeface="Book Antiqua" panose="02040602050305030304" pitchFamily="18" charset="0"/>
                </a:rPr>
                <a:t>MR. SAMUEL A MANKAATI</a:t>
              </a:r>
            </a:p>
            <a:p>
              <a:pPr algn="ctr" fontAlgn="base"/>
              <a:r>
                <a:rPr lang="en-GB" sz="1200" b="1" dirty="0">
                  <a:solidFill>
                    <a:srgbClr val="333333"/>
                  </a:solidFill>
                  <a:effectLst/>
                  <a:latin typeface="Book Antiqua" panose="02040602050305030304" pitchFamily="18" charset="0"/>
                </a:rPr>
                <a:t>Director </a:t>
              </a:r>
              <a:r>
                <a:rPr lang="en-US" sz="1200" b="1" dirty="0">
                  <a:solidFill>
                    <a:srgbClr val="333333"/>
                  </a:solidFill>
                  <a:effectLst/>
                  <a:latin typeface="Book Antiqua" panose="02040602050305030304" pitchFamily="18" charset="0"/>
                </a:rPr>
                <a:t>Internal Audit</a:t>
              </a:r>
              <a:endParaRPr lang="en-GB" sz="1200" b="1" dirty="0">
                <a:solidFill>
                  <a:srgbClr val="333333"/>
                </a:solidFill>
                <a:effectLst/>
                <a:latin typeface="Book Antiqua" panose="02040602050305030304" pitchFamily="18" charset="0"/>
              </a:endParaRPr>
            </a:p>
          </p:txBody>
        </p:sp>
        <p:pic>
          <p:nvPicPr>
            <p:cNvPr id="28" name="Picture 27" descr="A person in a suit and tie&#10;&#10;AI-generated content may be incorrect.">
              <a:extLst>
                <a:ext uri="{FF2B5EF4-FFF2-40B4-BE49-F238E27FC236}">
                  <a16:creationId xmlns:a16="http://schemas.microsoft.com/office/drawing/2014/main" id="{DE609984-83EA-71B6-A9E3-DB4DE49D5C8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3652" y="3513058"/>
              <a:ext cx="2134608" cy="21336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337045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24C4B-81AE-75D4-F3AA-07CCCBCAD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92" y="274638"/>
            <a:ext cx="5714595" cy="334962"/>
          </a:xfrm>
        </p:spPr>
        <p:txBody>
          <a:bodyPr>
            <a:normAutofit fontScale="90000"/>
          </a:bodyPr>
          <a:lstStyle/>
          <a:p>
            <a:pPr algn="l"/>
            <a:r>
              <a:rPr lang="en-US" sz="27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 Antiqua" panose="02040602050305030304" pitchFamily="18" charset="0"/>
              </a:rPr>
              <a:t>MEMBERSHIP AND COVERAGE </a:t>
            </a:r>
            <a:endParaRPr lang="en-US" dirty="0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4ACFF0FB-67C5-A099-B6A5-964FB89C8969}"/>
              </a:ext>
            </a:extLst>
          </p:cNvPr>
          <p:cNvGrpSpPr/>
          <p:nvPr/>
        </p:nvGrpSpPr>
        <p:grpSpPr>
          <a:xfrm>
            <a:off x="342079" y="687052"/>
            <a:ext cx="2556000" cy="2853679"/>
            <a:chOff x="342079" y="687052"/>
            <a:chExt cx="2556000" cy="2853679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C5ED38C1-0432-33B8-CC65-E516A2041827}"/>
                </a:ext>
              </a:extLst>
            </p:cNvPr>
            <p:cNvGrpSpPr/>
            <p:nvPr/>
          </p:nvGrpSpPr>
          <p:grpSpPr>
            <a:xfrm>
              <a:off x="342079" y="687052"/>
              <a:ext cx="2556000" cy="2853679"/>
              <a:chOff x="342079" y="687052"/>
              <a:chExt cx="2556000" cy="2853679"/>
            </a:xfrm>
          </p:grpSpPr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7A233EE7-376F-BEED-E112-7BE6ADA575D3}"/>
                  </a:ext>
                </a:extLst>
              </p:cNvPr>
              <p:cNvGrpSpPr/>
              <p:nvPr/>
            </p:nvGrpSpPr>
            <p:grpSpPr>
              <a:xfrm>
                <a:off x="342079" y="984731"/>
                <a:ext cx="2556000" cy="2556000"/>
                <a:chOff x="342079" y="984731"/>
                <a:chExt cx="2556000" cy="2556000"/>
              </a:xfrm>
            </p:grpSpPr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D9A34C13-06F2-4A96-D817-552B3BF576EF}"/>
                    </a:ext>
                  </a:extLst>
                </p:cNvPr>
                <p:cNvSpPr/>
                <p:nvPr/>
              </p:nvSpPr>
              <p:spPr>
                <a:xfrm>
                  <a:off x="342079" y="984731"/>
                  <a:ext cx="2544290" cy="2550131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71BEB393-1BDB-F95D-0935-6DE8B588CA12}"/>
                    </a:ext>
                  </a:extLst>
                </p:cNvPr>
                <p:cNvSpPr/>
                <p:nvPr/>
              </p:nvSpPr>
              <p:spPr>
                <a:xfrm>
                  <a:off x="353789" y="990600"/>
                  <a:ext cx="2521542" cy="2226268"/>
                </a:xfrm>
                <a:custGeom>
                  <a:avLst/>
                  <a:gdLst>
                    <a:gd name="connsiteX0" fmla="*/ 1367315 w 2734629"/>
                    <a:gd name="connsiteY0" fmla="*/ 0 h 2408872"/>
                    <a:gd name="connsiteX1" fmla="*/ 2718935 w 2734629"/>
                    <a:gd name="connsiteY1" fmla="*/ 1101602 h 2408872"/>
                    <a:gd name="connsiteX2" fmla="*/ 2734629 w 2734629"/>
                    <a:gd name="connsiteY2" fmla="*/ 1204433 h 2408872"/>
                    <a:gd name="connsiteX3" fmla="*/ 2718934 w 2734629"/>
                    <a:gd name="connsiteY3" fmla="*/ 1307270 h 2408872"/>
                    <a:gd name="connsiteX4" fmla="*/ 1367314 w 2734629"/>
                    <a:gd name="connsiteY4" fmla="*/ 2408872 h 2408872"/>
                    <a:gd name="connsiteX5" fmla="*/ 15694 w 2734629"/>
                    <a:gd name="connsiteY5" fmla="*/ 1307270 h 2408872"/>
                    <a:gd name="connsiteX6" fmla="*/ 0 w 2734629"/>
                    <a:gd name="connsiteY6" fmla="*/ 1204439 h 2408872"/>
                    <a:gd name="connsiteX7" fmla="*/ 15695 w 2734629"/>
                    <a:gd name="connsiteY7" fmla="*/ 1101602 h 2408872"/>
                    <a:gd name="connsiteX8" fmla="*/ 1367315 w 2734629"/>
                    <a:gd name="connsiteY8" fmla="*/ 0 h 2408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34629" h="2408872">
                      <a:moveTo>
                        <a:pt x="1367315" y="0"/>
                      </a:moveTo>
                      <a:cubicBezTo>
                        <a:pt x="2034030" y="0"/>
                        <a:pt x="2590288" y="472919"/>
                        <a:pt x="2718935" y="1101602"/>
                      </a:cubicBezTo>
                      <a:lnTo>
                        <a:pt x="2734629" y="1204433"/>
                      </a:lnTo>
                      <a:lnTo>
                        <a:pt x="2718934" y="1307270"/>
                      </a:lnTo>
                      <a:cubicBezTo>
                        <a:pt x="2590287" y="1935953"/>
                        <a:pt x="2034029" y="2408872"/>
                        <a:pt x="1367314" y="2408872"/>
                      </a:cubicBezTo>
                      <a:cubicBezTo>
                        <a:pt x="700599" y="2408872"/>
                        <a:pt x="144341" y="1935953"/>
                        <a:pt x="15694" y="1307270"/>
                      </a:cubicBezTo>
                      <a:lnTo>
                        <a:pt x="0" y="1204439"/>
                      </a:lnTo>
                      <a:lnTo>
                        <a:pt x="15695" y="1101602"/>
                      </a:lnTo>
                      <a:cubicBezTo>
                        <a:pt x="144342" y="472919"/>
                        <a:pt x="700600" y="0"/>
                        <a:pt x="1367315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C618CC1C-BA7E-5C51-CF15-EABAC782FF4B}"/>
                    </a:ext>
                  </a:extLst>
                </p:cNvPr>
                <p:cNvSpPr/>
                <p:nvPr/>
              </p:nvSpPr>
              <p:spPr>
                <a:xfrm>
                  <a:off x="1463067" y="2051616"/>
                  <a:ext cx="1435012" cy="1489115"/>
                </a:xfrm>
                <a:custGeom>
                  <a:avLst/>
                  <a:gdLst>
                    <a:gd name="connsiteX0" fmla="*/ 1535338 w 1556280"/>
                    <a:gd name="connsiteY0" fmla="*/ 0 h 1611256"/>
                    <a:gd name="connsiteX1" fmla="*/ 1549157 w 1556280"/>
                    <a:gd name="connsiteY1" fmla="*/ 90545 h 1611256"/>
                    <a:gd name="connsiteX2" fmla="*/ 1556280 w 1556280"/>
                    <a:gd name="connsiteY2" fmla="*/ 231606 h 1611256"/>
                    <a:gd name="connsiteX3" fmla="*/ 176630 w 1556280"/>
                    <a:gd name="connsiteY3" fmla="*/ 1611256 h 1611256"/>
                    <a:gd name="connsiteX4" fmla="*/ 35569 w 1556280"/>
                    <a:gd name="connsiteY4" fmla="*/ 1604133 h 1611256"/>
                    <a:gd name="connsiteX5" fmla="*/ 0 w 1556280"/>
                    <a:gd name="connsiteY5" fmla="*/ 1598705 h 1611256"/>
                    <a:gd name="connsiteX6" fmla="*/ 2222 w 1556280"/>
                    <a:gd name="connsiteY6" fmla="*/ 1575464 h 1611256"/>
                    <a:gd name="connsiteX7" fmla="*/ 181709 w 1556280"/>
                    <a:gd name="connsiteY7" fmla="*/ 1290785 h 1611256"/>
                    <a:gd name="connsiteX8" fmla="*/ 219050 w 1556280"/>
                    <a:gd name="connsiteY8" fmla="*/ 1266444 h 1611256"/>
                    <a:gd name="connsiteX9" fmla="*/ 222674 w 1556280"/>
                    <a:gd name="connsiteY9" fmla="*/ 1265159 h 1611256"/>
                    <a:gd name="connsiteX10" fmla="*/ 300631 w 1556280"/>
                    <a:gd name="connsiteY10" fmla="*/ 1261714 h 1611256"/>
                    <a:gd name="connsiteX11" fmla="*/ 1528614 w 1556280"/>
                    <a:gd name="connsiteY11" fmla="*/ 165576 h 1611256"/>
                    <a:gd name="connsiteX12" fmla="*/ 1544309 w 1556280"/>
                    <a:gd name="connsiteY12" fmla="*/ 62739 h 1611256"/>
                    <a:gd name="connsiteX13" fmla="*/ 1534810 w 1556280"/>
                    <a:gd name="connsiteY13" fmla="*/ 497 h 16112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56280" h="1611256">
                      <a:moveTo>
                        <a:pt x="1535338" y="0"/>
                      </a:moveTo>
                      <a:lnTo>
                        <a:pt x="1549157" y="90545"/>
                      </a:lnTo>
                      <a:cubicBezTo>
                        <a:pt x="1553867" y="136925"/>
                        <a:pt x="1556280" y="183984"/>
                        <a:pt x="1556280" y="231606"/>
                      </a:cubicBezTo>
                      <a:cubicBezTo>
                        <a:pt x="1556280" y="993566"/>
                        <a:pt x="938590" y="1611256"/>
                        <a:pt x="176630" y="1611256"/>
                      </a:cubicBezTo>
                      <a:cubicBezTo>
                        <a:pt x="129008" y="1611256"/>
                        <a:pt x="81949" y="1608843"/>
                        <a:pt x="35569" y="1604133"/>
                      </a:cubicBezTo>
                      <a:lnTo>
                        <a:pt x="0" y="1598705"/>
                      </a:lnTo>
                      <a:lnTo>
                        <a:pt x="2222" y="1575464"/>
                      </a:lnTo>
                      <a:cubicBezTo>
                        <a:pt x="23118" y="1475570"/>
                        <a:pt x="110272" y="1351745"/>
                        <a:pt x="181709" y="1290785"/>
                      </a:cubicBezTo>
                      <a:cubicBezTo>
                        <a:pt x="193615" y="1280625"/>
                        <a:pt x="206057" y="1272707"/>
                        <a:pt x="219050" y="1266444"/>
                      </a:cubicBezTo>
                      <a:lnTo>
                        <a:pt x="222674" y="1265159"/>
                      </a:lnTo>
                      <a:lnTo>
                        <a:pt x="300631" y="1261714"/>
                      </a:lnTo>
                      <a:cubicBezTo>
                        <a:pt x="911571" y="1207455"/>
                        <a:pt x="1408007" y="754966"/>
                        <a:pt x="1528614" y="165576"/>
                      </a:cubicBezTo>
                      <a:lnTo>
                        <a:pt x="1544309" y="62739"/>
                      </a:lnTo>
                      <a:lnTo>
                        <a:pt x="1534810" y="497"/>
                      </a:lnTo>
                      <a:close/>
                    </a:path>
                  </a:pathLst>
                </a:custGeom>
                <a:solidFill>
                  <a:srgbClr val="7030A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FDA7AE1D-6E7D-6170-6B50-0F8D5A0D37A1}"/>
                    </a:ext>
                  </a:extLst>
                </p:cNvPr>
                <p:cNvSpPr/>
                <p:nvPr/>
              </p:nvSpPr>
              <p:spPr>
                <a:xfrm>
                  <a:off x="718378" y="998038"/>
                  <a:ext cx="670622" cy="2518381"/>
                </a:xfrm>
                <a:custGeom>
                  <a:avLst/>
                  <a:gdLst>
                    <a:gd name="connsiteX0" fmla="*/ 1032510 w 1115728"/>
                    <a:gd name="connsiteY0" fmla="*/ 0 h 3146068"/>
                    <a:gd name="connsiteX1" fmla="*/ 1115728 w 1115728"/>
                    <a:gd name="connsiteY1" fmla="*/ 6402 h 3146068"/>
                    <a:gd name="connsiteX2" fmla="*/ 1093377 w 1115728"/>
                    <a:gd name="connsiteY2" fmla="*/ 8121 h 3146068"/>
                    <a:gd name="connsiteX3" fmla="*/ 166435 w 1115728"/>
                    <a:gd name="connsiteY3" fmla="*/ 1573034 h 3146068"/>
                    <a:gd name="connsiteX4" fmla="*/ 1093377 w 1115728"/>
                    <a:gd name="connsiteY4" fmla="*/ 3137947 h 3146068"/>
                    <a:gd name="connsiteX5" fmla="*/ 1115728 w 1115728"/>
                    <a:gd name="connsiteY5" fmla="*/ 3139666 h 3146068"/>
                    <a:gd name="connsiteX6" fmla="*/ 1032510 w 1115728"/>
                    <a:gd name="connsiteY6" fmla="*/ 3146068 h 3146068"/>
                    <a:gd name="connsiteX7" fmla="*/ 0 w 1115728"/>
                    <a:gd name="connsiteY7" fmla="*/ 1573034 h 3146068"/>
                    <a:gd name="connsiteX8" fmla="*/ 1032510 w 1115728"/>
                    <a:gd name="connsiteY8" fmla="*/ 0 h 3146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15728" h="3146068">
                      <a:moveTo>
                        <a:pt x="1032510" y="0"/>
                      </a:moveTo>
                      <a:lnTo>
                        <a:pt x="1115728" y="6402"/>
                      </a:lnTo>
                      <a:lnTo>
                        <a:pt x="1093377" y="8121"/>
                      </a:lnTo>
                      <a:cubicBezTo>
                        <a:pt x="572727" y="88677"/>
                        <a:pt x="166435" y="758569"/>
                        <a:pt x="166435" y="1573034"/>
                      </a:cubicBezTo>
                      <a:cubicBezTo>
                        <a:pt x="166435" y="2387500"/>
                        <a:pt x="572727" y="3057392"/>
                        <a:pt x="1093377" y="3137947"/>
                      </a:cubicBezTo>
                      <a:lnTo>
                        <a:pt x="1115728" y="3139666"/>
                      </a:lnTo>
                      <a:lnTo>
                        <a:pt x="1032510" y="3146068"/>
                      </a:lnTo>
                      <a:cubicBezTo>
                        <a:pt x="462270" y="3146068"/>
                        <a:pt x="0" y="2441797"/>
                        <a:pt x="0" y="1573034"/>
                      </a:cubicBezTo>
                      <a:cubicBezTo>
                        <a:pt x="0" y="704271"/>
                        <a:pt x="462270" y="0"/>
                        <a:pt x="1032510" y="0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363FE7F8-29C7-D048-3F55-BE0E9092E018}"/>
                    </a:ext>
                  </a:extLst>
                </p:cNvPr>
                <p:cNvSpPr/>
                <p:nvPr/>
              </p:nvSpPr>
              <p:spPr>
                <a:xfrm>
                  <a:off x="418007" y="1273119"/>
                  <a:ext cx="828712" cy="830615"/>
                </a:xfrm>
                <a:prstGeom prst="ellipse">
                  <a:avLst/>
                </a:prstGeom>
                <a:solidFill>
                  <a:srgbClr val="E1CCF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sz="4400" b="1">
                    <a:latin typeface="Tw Cen MT" panose="020B0602020104020603" pitchFamily="34" charset="0"/>
                  </a:endParaRPr>
                </a:p>
              </p:txBody>
            </p:sp>
          </p:grp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7D67C42-B865-32AD-81CB-04C4D6E1968D}"/>
                  </a:ext>
                </a:extLst>
              </p:cNvPr>
              <p:cNvSpPr txBox="1"/>
              <p:nvPr/>
            </p:nvSpPr>
            <p:spPr>
              <a:xfrm>
                <a:off x="775296" y="687052"/>
                <a:ext cx="167785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914400">
                  <a:defRPr/>
                </a:pPr>
                <a:r>
                  <a:rPr lang="en-US" sz="1800" b="1" dirty="0">
                    <a:latin typeface="Book Antiqua" panose="02040602050305030304" pitchFamily="18" charset="0"/>
                  </a:rPr>
                  <a:t>Membership</a:t>
                </a:r>
                <a:endParaRPr lang="en-US" sz="1800" b="1" dirty="0">
                  <a:latin typeface="Book Antiqua" panose="02040602050305030304" pitchFamily="18" charset="0"/>
                  <a:cs typeface="Arial" pitchFamily="34" charset="0"/>
                </a:endParaRPr>
              </a:p>
            </p:txBody>
          </p: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6EB32A6-0FBC-6CE2-814C-FFEE492B1E7F}"/>
                </a:ext>
              </a:extLst>
            </p:cNvPr>
            <p:cNvSpPr txBox="1"/>
            <p:nvPr/>
          </p:nvSpPr>
          <p:spPr>
            <a:xfrm>
              <a:off x="1072615" y="1397303"/>
              <a:ext cx="170757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1600" dirty="0">
                  <a:latin typeface="Book Antiqua" panose="02040602050305030304" pitchFamily="18" charset="0"/>
                </a:rPr>
                <a:t>Membership is compulsory for all BOU supervised Deposit-Taking Institutions.</a:t>
              </a:r>
            </a:p>
          </p:txBody>
        </p:sp>
        <p:pic>
          <p:nvPicPr>
            <p:cNvPr id="49" name="Picture 48" descr="A black background with a black square&#10;&#10;AI-generated content may be incorrect.">
              <a:extLst>
                <a:ext uri="{FF2B5EF4-FFF2-40B4-BE49-F238E27FC236}">
                  <a16:creationId xmlns:a16="http://schemas.microsoft.com/office/drawing/2014/main" id="{D7BC0C96-8C56-A5F3-2A13-F0455B127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162" b="12670"/>
            <a:stretch>
              <a:fillRect/>
            </a:stretch>
          </p:blipFill>
          <p:spPr>
            <a:xfrm flipH="1">
              <a:off x="516996" y="1461441"/>
              <a:ext cx="590164" cy="461316"/>
            </a:xfrm>
            <a:prstGeom prst="rect">
              <a:avLst/>
            </a:prstGeom>
          </p:spPr>
        </p:pic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D1A8C10D-8C04-FB6F-341D-D2006697EDF7}"/>
              </a:ext>
            </a:extLst>
          </p:cNvPr>
          <p:cNvGrpSpPr/>
          <p:nvPr/>
        </p:nvGrpSpPr>
        <p:grpSpPr>
          <a:xfrm>
            <a:off x="4576641" y="688642"/>
            <a:ext cx="2829858" cy="2991320"/>
            <a:chOff x="4598467" y="691049"/>
            <a:chExt cx="2829858" cy="2991320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E3B2C5F2-0EF0-0FFF-6079-A13ABB716222}"/>
                </a:ext>
              </a:extLst>
            </p:cNvPr>
            <p:cNvGrpSpPr/>
            <p:nvPr/>
          </p:nvGrpSpPr>
          <p:grpSpPr>
            <a:xfrm>
              <a:off x="4598467" y="691049"/>
              <a:ext cx="2817784" cy="2991320"/>
              <a:chOff x="4598467" y="691049"/>
              <a:chExt cx="2817784" cy="2991320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60AAF6DD-8371-9D5B-A6CF-B3A805FCC549}"/>
                  </a:ext>
                </a:extLst>
              </p:cNvPr>
              <p:cNvGrpSpPr/>
              <p:nvPr/>
            </p:nvGrpSpPr>
            <p:grpSpPr>
              <a:xfrm>
                <a:off x="4598467" y="984730"/>
                <a:ext cx="2817784" cy="2697639"/>
                <a:chOff x="4598467" y="984731"/>
                <a:chExt cx="2556000" cy="2556000"/>
              </a:xfrm>
            </p:grpSpPr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ED420D7A-F522-12D1-77B1-42907A44932B}"/>
                    </a:ext>
                  </a:extLst>
                </p:cNvPr>
                <p:cNvSpPr/>
                <p:nvPr/>
              </p:nvSpPr>
              <p:spPr>
                <a:xfrm>
                  <a:off x="4598467" y="984731"/>
                  <a:ext cx="2544290" cy="2550131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B81536D5-DC1F-A42B-C3A9-6DF9A5EEA9D5}"/>
                    </a:ext>
                  </a:extLst>
                </p:cNvPr>
                <p:cNvSpPr/>
                <p:nvPr/>
              </p:nvSpPr>
              <p:spPr>
                <a:xfrm>
                  <a:off x="4610177" y="990600"/>
                  <a:ext cx="2521542" cy="2226268"/>
                </a:xfrm>
                <a:custGeom>
                  <a:avLst/>
                  <a:gdLst>
                    <a:gd name="connsiteX0" fmla="*/ 1367315 w 2734629"/>
                    <a:gd name="connsiteY0" fmla="*/ 0 h 2408872"/>
                    <a:gd name="connsiteX1" fmla="*/ 2718935 w 2734629"/>
                    <a:gd name="connsiteY1" fmla="*/ 1101602 h 2408872"/>
                    <a:gd name="connsiteX2" fmla="*/ 2734629 w 2734629"/>
                    <a:gd name="connsiteY2" fmla="*/ 1204433 h 2408872"/>
                    <a:gd name="connsiteX3" fmla="*/ 2718934 w 2734629"/>
                    <a:gd name="connsiteY3" fmla="*/ 1307270 h 2408872"/>
                    <a:gd name="connsiteX4" fmla="*/ 1367314 w 2734629"/>
                    <a:gd name="connsiteY4" fmla="*/ 2408872 h 2408872"/>
                    <a:gd name="connsiteX5" fmla="*/ 15694 w 2734629"/>
                    <a:gd name="connsiteY5" fmla="*/ 1307270 h 2408872"/>
                    <a:gd name="connsiteX6" fmla="*/ 0 w 2734629"/>
                    <a:gd name="connsiteY6" fmla="*/ 1204439 h 2408872"/>
                    <a:gd name="connsiteX7" fmla="*/ 15695 w 2734629"/>
                    <a:gd name="connsiteY7" fmla="*/ 1101602 h 2408872"/>
                    <a:gd name="connsiteX8" fmla="*/ 1367315 w 2734629"/>
                    <a:gd name="connsiteY8" fmla="*/ 0 h 2408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34629" h="2408872">
                      <a:moveTo>
                        <a:pt x="1367315" y="0"/>
                      </a:moveTo>
                      <a:cubicBezTo>
                        <a:pt x="2034030" y="0"/>
                        <a:pt x="2590288" y="472919"/>
                        <a:pt x="2718935" y="1101602"/>
                      </a:cubicBezTo>
                      <a:lnTo>
                        <a:pt x="2734629" y="1204433"/>
                      </a:lnTo>
                      <a:lnTo>
                        <a:pt x="2718934" y="1307270"/>
                      </a:lnTo>
                      <a:cubicBezTo>
                        <a:pt x="2590287" y="1935953"/>
                        <a:pt x="2034029" y="2408872"/>
                        <a:pt x="1367314" y="2408872"/>
                      </a:cubicBezTo>
                      <a:cubicBezTo>
                        <a:pt x="700599" y="2408872"/>
                        <a:pt x="144341" y="1935953"/>
                        <a:pt x="15694" y="1307270"/>
                      </a:cubicBezTo>
                      <a:lnTo>
                        <a:pt x="0" y="1204439"/>
                      </a:lnTo>
                      <a:lnTo>
                        <a:pt x="15695" y="1101602"/>
                      </a:lnTo>
                      <a:cubicBezTo>
                        <a:pt x="144342" y="472919"/>
                        <a:pt x="700600" y="0"/>
                        <a:pt x="1367315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11CA621F-665F-7DE4-E0FD-93FBA95232C7}"/>
                    </a:ext>
                  </a:extLst>
                </p:cNvPr>
                <p:cNvSpPr/>
                <p:nvPr/>
              </p:nvSpPr>
              <p:spPr>
                <a:xfrm>
                  <a:off x="5719455" y="2051616"/>
                  <a:ext cx="1435012" cy="1489115"/>
                </a:xfrm>
                <a:custGeom>
                  <a:avLst/>
                  <a:gdLst>
                    <a:gd name="connsiteX0" fmla="*/ 1535338 w 1556280"/>
                    <a:gd name="connsiteY0" fmla="*/ 0 h 1611256"/>
                    <a:gd name="connsiteX1" fmla="*/ 1549157 w 1556280"/>
                    <a:gd name="connsiteY1" fmla="*/ 90545 h 1611256"/>
                    <a:gd name="connsiteX2" fmla="*/ 1556280 w 1556280"/>
                    <a:gd name="connsiteY2" fmla="*/ 231606 h 1611256"/>
                    <a:gd name="connsiteX3" fmla="*/ 176630 w 1556280"/>
                    <a:gd name="connsiteY3" fmla="*/ 1611256 h 1611256"/>
                    <a:gd name="connsiteX4" fmla="*/ 35569 w 1556280"/>
                    <a:gd name="connsiteY4" fmla="*/ 1604133 h 1611256"/>
                    <a:gd name="connsiteX5" fmla="*/ 0 w 1556280"/>
                    <a:gd name="connsiteY5" fmla="*/ 1598705 h 1611256"/>
                    <a:gd name="connsiteX6" fmla="*/ 2222 w 1556280"/>
                    <a:gd name="connsiteY6" fmla="*/ 1575464 h 1611256"/>
                    <a:gd name="connsiteX7" fmla="*/ 181709 w 1556280"/>
                    <a:gd name="connsiteY7" fmla="*/ 1290785 h 1611256"/>
                    <a:gd name="connsiteX8" fmla="*/ 219050 w 1556280"/>
                    <a:gd name="connsiteY8" fmla="*/ 1266444 h 1611256"/>
                    <a:gd name="connsiteX9" fmla="*/ 222674 w 1556280"/>
                    <a:gd name="connsiteY9" fmla="*/ 1265159 h 1611256"/>
                    <a:gd name="connsiteX10" fmla="*/ 300631 w 1556280"/>
                    <a:gd name="connsiteY10" fmla="*/ 1261714 h 1611256"/>
                    <a:gd name="connsiteX11" fmla="*/ 1528614 w 1556280"/>
                    <a:gd name="connsiteY11" fmla="*/ 165576 h 1611256"/>
                    <a:gd name="connsiteX12" fmla="*/ 1544309 w 1556280"/>
                    <a:gd name="connsiteY12" fmla="*/ 62739 h 1611256"/>
                    <a:gd name="connsiteX13" fmla="*/ 1534810 w 1556280"/>
                    <a:gd name="connsiteY13" fmla="*/ 497 h 16112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56280" h="1611256">
                      <a:moveTo>
                        <a:pt x="1535338" y="0"/>
                      </a:moveTo>
                      <a:lnTo>
                        <a:pt x="1549157" y="90545"/>
                      </a:lnTo>
                      <a:cubicBezTo>
                        <a:pt x="1553867" y="136925"/>
                        <a:pt x="1556280" y="183984"/>
                        <a:pt x="1556280" y="231606"/>
                      </a:cubicBezTo>
                      <a:cubicBezTo>
                        <a:pt x="1556280" y="993566"/>
                        <a:pt x="938590" y="1611256"/>
                        <a:pt x="176630" y="1611256"/>
                      </a:cubicBezTo>
                      <a:cubicBezTo>
                        <a:pt x="129008" y="1611256"/>
                        <a:pt x="81949" y="1608843"/>
                        <a:pt x="35569" y="1604133"/>
                      </a:cubicBezTo>
                      <a:lnTo>
                        <a:pt x="0" y="1598705"/>
                      </a:lnTo>
                      <a:lnTo>
                        <a:pt x="2222" y="1575464"/>
                      </a:lnTo>
                      <a:cubicBezTo>
                        <a:pt x="23118" y="1475570"/>
                        <a:pt x="110272" y="1351745"/>
                        <a:pt x="181709" y="1290785"/>
                      </a:cubicBezTo>
                      <a:cubicBezTo>
                        <a:pt x="193615" y="1280625"/>
                        <a:pt x="206057" y="1272707"/>
                        <a:pt x="219050" y="1266444"/>
                      </a:cubicBezTo>
                      <a:lnTo>
                        <a:pt x="222674" y="1265159"/>
                      </a:lnTo>
                      <a:lnTo>
                        <a:pt x="300631" y="1261714"/>
                      </a:lnTo>
                      <a:cubicBezTo>
                        <a:pt x="911571" y="1207455"/>
                        <a:pt x="1408007" y="754966"/>
                        <a:pt x="1528614" y="165576"/>
                      </a:cubicBezTo>
                      <a:lnTo>
                        <a:pt x="1544309" y="62739"/>
                      </a:lnTo>
                      <a:lnTo>
                        <a:pt x="1534810" y="497"/>
                      </a:lnTo>
                      <a:close/>
                    </a:path>
                  </a:pathLst>
                </a:custGeom>
                <a:solidFill>
                  <a:srgbClr val="7030A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2E685048-F9E5-E3B8-401F-CB627A9EA669}"/>
                    </a:ext>
                  </a:extLst>
                </p:cNvPr>
                <p:cNvSpPr/>
                <p:nvPr/>
              </p:nvSpPr>
              <p:spPr>
                <a:xfrm>
                  <a:off x="4974766" y="998038"/>
                  <a:ext cx="670622" cy="2518381"/>
                </a:xfrm>
                <a:custGeom>
                  <a:avLst/>
                  <a:gdLst>
                    <a:gd name="connsiteX0" fmla="*/ 1032510 w 1115728"/>
                    <a:gd name="connsiteY0" fmla="*/ 0 h 3146068"/>
                    <a:gd name="connsiteX1" fmla="*/ 1115728 w 1115728"/>
                    <a:gd name="connsiteY1" fmla="*/ 6402 h 3146068"/>
                    <a:gd name="connsiteX2" fmla="*/ 1093377 w 1115728"/>
                    <a:gd name="connsiteY2" fmla="*/ 8121 h 3146068"/>
                    <a:gd name="connsiteX3" fmla="*/ 166435 w 1115728"/>
                    <a:gd name="connsiteY3" fmla="*/ 1573034 h 3146068"/>
                    <a:gd name="connsiteX4" fmla="*/ 1093377 w 1115728"/>
                    <a:gd name="connsiteY4" fmla="*/ 3137947 h 3146068"/>
                    <a:gd name="connsiteX5" fmla="*/ 1115728 w 1115728"/>
                    <a:gd name="connsiteY5" fmla="*/ 3139666 h 3146068"/>
                    <a:gd name="connsiteX6" fmla="*/ 1032510 w 1115728"/>
                    <a:gd name="connsiteY6" fmla="*/ 3146068 h 3146068"/>
                    <a:gd name="connsiteX7" fmla="*/ 0 w 1115728"/>
                    <a:gd name="connsiteY7" fmla="*/ 1573034 h 3146068"/>
                    <a:gd name="connsiteX8" fmla="*/ 1032510 w 1115728"/>
                    <a:gd name="connsiteY8" fmla="*/ 0 h 3146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15728" h="3146068">
                      <a:moveTo>
                        <a:pt x="1032510" y="0"/>
                      </a:moveTo>
                      <a:lnTo>
                        <a:pt x="1115728" y="6402"/>
                      </a:lnTo>
                      <a:lnTo>
                        <a:pt x="1093377" y="8121"/>
                      </a:lnTo>
                      <a:cubicBezTo>
                        <a:pt x="572727" y="88677"/>
                        <a:pt x="166435" y="758569"/>
                        <a:pt x="166435" y="1573034"/>
                      </a:cubicBezTo>
                      <a:cubicBezTo>
                        <a:pt x="166435" y="2387500"/>
                        <a:pt x="572727" y="3057392"/>
                        <a:pt x="1093377" y="3137947"/>
                      </a:cubicBezTo>
                      <a:lnTo>
                        <a:pt x="1115728" y="3139666"/>
                      </a:lnTo>
                      <a:lnTo>
                        <a:pt x="1032510" y="3146068"/>
                      </a:lnTo>
                      <a:cubicBezTo>
                        <a:pt x="462270" y="3146068"/>
                        <a:pt x="0" y="2441797"/>
                        <a:pt x="0" y="1573034"/>
                      </a:cubicBezTo>
                      <a:cubicBezTo>
                        <a:pt x="0" y="704271"/>
                        <a:pt x="462270" y="0"/>
                        <a:pt x="1032510" y="0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dirty="0"/>
                </a:p>
              </p:txBody>
            </p:sp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C4539010-B7B7-1D3E-A770-0ECEF09C3D78}"/>
                    </a:ext>
                  </a:extLst>
                </p:cNvPr>
                <p:cNvSpPr/>
                <p:nvPr/>
              </p:nvSpPr>
              <p:spPr>
                <a:xfrm>
                  <a:off x="4674395" y="1273119"/>
                  <a:ext cx="828712" cy="830615"/>
                </a:xfrm>
                <a:prstGeom prst="ellipse">
                  <a:avLst/>
                </a:prstGeom>
                <a:solidFill>
                  <a:srgbClr val="E1CCF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sz="4400" b="1">
                    <a:latin typeface="Tw Cen MT" panose="020B0602020104020603" pitchFamily="34" charset="0"/>
                  </a:endParaRPr>
                </a:p>
              </p:txBody>
            </p:sp>
          </p:grp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4D3AE8E-38F1-7944-B925-660C0AB41230}"/>
                  </a:ext>
                </a:extLst>
              </p:cNvPr>
              <p:cNvSpPr txBox="1"/>
              <p:nvPr/>
            </p:nvSpPr>
            <p:spPr>
              <a:xfrm>
                <a:off x="5098905" y="691049"/>
                <a:ext cx="19222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914400">
                  <a:defRPr/>
                </a:pPr>
                <a:r>
                  <a:rPr lang="en-US" sz="1800" b="1" dirty="0">
                    <a:latin typeface="Book Antiqua" panose="02040602050305030304" pitchFamily="18" charset="0"/>
                  </a:rPr>
                  <a:t>Member Count</a:t>
                </a:r>
              </a:p>
            </p:txBody>
          </p:sp>
        </p:grp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8AD8358-067E-2D2D-B580-95953038DBE0}"/>
                </a:ext>
              </a:extLst>
            </p:cNvPr>
            <p:cNvSpPr txBox="1"/>
            <p:nvPr/>
          </p:nvSpPr>
          <p:spPr>
            <a:xfrm>
              <a:off x="5231760" y="1560915"/>
              <a:ext cx="2196565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600" dirty="0">
                  <a:latin typeface="Book Antiqua" panose="02040602050305030304" pitchFamily="18" charset="0"/>
                </a:rPr>
                <a:t>There are </a:t>
              </a:r>
              <a:r>
                <a:rPr lang="en-US" sz="1600" b="1" dirty="0">
                  <a:latin typeface="Book Antiqua" panose="02040602050305030304" pitchFamily="18" charset="0"/>
                </a:rPr>
                <a:t>31 members.</a:t>
              </a:r>
              <a:r>
                <a:rPr lang="en-US" sz="1600" dirty="0">
                  <a:latin typeface="Book Antiqua" panose="02040602050305030304" pitchFamily="18" charset="0"/>
                </a:rPr>
                <a:t>   </a:t>
              </a:r>
            </a:p>
            <a:p>
              <a:pPr algn="ctr">
                <a:defRPr/>
              </a:pPr>
              <a:r>
                <a:rPr lang="en-US" sz="1600" dirty="0">
                  <a:latin typeface="Book Antiqua" panose="02040602050305030304" pitchFamily="18" charset="0"/>
                </a:rPr>
                <a:t>21 </a:t>
              </a:r>
              <a:r>
                <a:rPr lang="en-US" sz="1600">
                  <a:latin typeface="Book Antiqua" panose="02040602050305030304" pitchFamily="18" charset="0"/>
                </a:rPr>
                <a:t>Commercial Banks, </a:t>
              </a:r>
              <a:r>
                <a:rPr lang="en-US" sz="1600" dirty="0">
                  <a:latin typeface="Book Antiqua" panose="02040602050305030304" pitchFamily="18" charset="0"/>
                </a:rPr>
                <a:t>8 Credit Institutions  &amp; 2 MDIs.</a:t>
              </a:r>
            </a:p>
          </p:txBody>
        </p:sp>
        <p:pic>
          <p:nvPicPr>
            <p:cNvPr id="55" name="Picture 54" descr="A black background with a black square&#10;&#10;AI-generated content may be incorrect.">
              <a:extLst>
                <a:ext uri="{FF2B5EF4-FFF2-40B4-BE49-F238E27FC236}">
                  <a16:creationId xmlns:a16="http://schemas.microsoft.com/office/drawing/2014/main" id="{5E05A813-D8DE-225B-6D0C-5437B9DE00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2284" y="1385855"/>
              <a:ext cx="673363" cy="673363"/>
            </a:xfrm>
            <a:prstGeom prst="rect">
              <a:avLst/>
            </a:prstGeom>
          </p:spPr>
        </p:pic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C146891A-22B7-793F-6D24-AD3E46BA9424}"/>
              </a:ext>
            </a:extLst>
          </p:cNvPr>
          <p:cNvGrpSpPr/>
          <p:nvPr/>
        </p:nvGrpSpPr>
        <p:grpSpPr>
          <a:xfrm>
            <a:off x="8865967" y="687052"/>
            <a:ext cx="3002907" cy="3045023"/>
            <a:chOff x="8865967" y="687052"/>
            <a:chExt cx="3002907" cy="3045023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F5E55DB7-1A37-F2BE-EDE6-97609BAC0D79}"/>
                </a:ext>
              </a:extLst>
            </p:cNvPr>
            <p:cNvGrpSpPr/>
            <p:nvPr/>
          </p:nvGrpSpPr>
          <p:grpSpPr>
            <a:xfrm>
              <a:off x="8865967" y="984730"/>
              <a:ext cx="2942081" cy="2747345"/>
              <a:chOff x="8865968" y="984731"/>
              <a:chExt cx="2556000" cy="2556000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FD292F02-958D-56B7-04C9-DFB84CE0DDAB}"/>
                  </a:ext>
                </a:extLst>
              </p:cNvPr>
              <p:cNvSpPr/>
              <p:nvPr/>
            </p:nvSpPr>
            <p:spPr>
              <a:xfrm>
                <a:off x="8865968" y="984731"/>
                <a:ext cx="2544290" cy="255013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D780FE93-B052-D765-830E-FEBCC2BC8656}"/>
                  </a:ext>
                </a:extLst>
              </p:cNvPr>
              <p:cNvSpPr/>
              <p:nvPr/>
            </p:nvSpPr>
            <p:spPr>
              <a:xfrm>
                <a:off x="8877342" y="990600"/>
                <a:ext cx="2521542" cy="2226268"/>
              </a:xfrm>
              <a:custGeom>
                <a:avLst/>
                <a:gdLst>
                  <a:gd name="connsiteX0" fmla="*/ 1367315 w 2734629"/>
                  <a:gd name="connsiteY0" fmla="*/ 0 h 2408872"/>
                  <a:gd name="connsiteX1" fmla="*/ 2718935 w 2734629"/>
                  <a:gd name="connsiteY1" fmla="*/ 1101602 h 2408872"/>
                  <a:gd name="connsiteX2" fmla="*/ 2734629 w 2734629"/>
                  <a:gd name="connsiteY2" fmla="*/ 1204433 h 2408872"/>
                  <a:gd name="connsiteX3" fmla="*/ 2718934 w 2734629"/>
                  <a:gd name="connsiteY3" fmla="*/ 1307270 h 2408872"/>
                  <a:gd name="connsiteX4" fmla="*/ 1367314 w 2734629"/>
                  <a:gd name="connsiteY4" fmla="*/ 2408872 h 2408872"/>
                  <a:gd name="connsiteX5" fmla="*/ 15694 w 2734629"/>
                  <a:gd name="connsiteY5" fmla="*/ 1307270 h 2408872"/>
                  <a:gd name="connsiteX6" fmla="*/ 0 w 2734629"/>
                  <a:gd name="connsiteY6" fmla="*/ 1204439 h 2408872"/>
                  <a:gd name="connsiteX7" fmla="*/ 15695 w 2734629"/>
                  <a:gd name="connsiteY7" fmla="*/ 1101602 h 2408872"/>
                  <a:gd name="connsiteX8" fmla="*/ 1367315 w 2734629"/>
                  <a:gd name="connsiteY8" fmla="*/ 0 h 2408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34629" h="2408872">
                    <a:moveTo>
                      <a:pt x="1367315" y="0"/>
                    </a:moveTo>
                    <a:cubicBezTo>
                      <a:pt x="2034030" y="0"/>
                      <a:pt x="2590288" y="472919"/>
                      <a:pt x="2718935" y="1101602"/>
                    </a:cubicBezTo>
                    <a:lnTo>
                      <a:pt x="2734629" y="1204433"/>
                    </a:lnTo>
                    <a:lnTo>
                      <a:pt x="2718934" y="1307270"/>
                    </a:lnTo>
                    <a:cubicBezTo>
                      <a:pt x="2590287" y="1935953"/>
                      <a:pt x="2034029" y="2408872"/>
                      <a:pt x="1367314" y="2408872"/>
                    </a:cubicBezTo>
                    <a:cubicBezTo>
                      <a:pt x="700599" y="2408872"/>
                      <a:pt x="144341" y="1935953"/>
                      <a:pt x="15694" y="1307270"/>
                    </a:cubicBezTo>
                    <a:lnTo>
                      <a:pt x="0" y="1204439"/>
                    </a:lnTo>
                    <a:lnTo>
                      <a:pt x="15695" y="1101602"/>
                    </a:lnTo>
                    <a:cubicBezTo>
                      <a:pt x="144342" y="472919"/>
                      <a:pt x="700600" y="0"/>
                      <a:pt x="136731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C7FE74AA-707F-7E72-EDEB-F3AEE4DAC59D}"/>
                  </a:ext>
                </a:extLst>
              </p:cNvPr>
              <p:cNvSpPr/>
              <p:nvPr/>
            </p:nvSpPr>
            <p:spPr>
              <a:xfrm>
                <a:off x="9986956" y="2051616"/>
                <a:ext cx="1435012" cy="1489115"/>
              </a:xfrm>
              <a:custGeom>
                <a:avLst/>
                <a:gdLst>
                  <a:gd name="connsiteX0" fmla="*/ 1535338 w 1556280"/>
                  <a:gd name="connsiteY0" fmla="*/ 0 h 1611256"/>
                  <a:gd name="connsiteX1" fmla="*/ 1549157 w 1556280"/>
                  <a:gd name="connsiteY1" fmla="*/ 90545 h 1611256"/>
                  <a:gd name="connsiteX2" fmla="*/ 1556280 w 1556280"/>
                  <a:gd name="connsiteY2" fmla="*/ 231606 h 1611256"/>
                  <a:gd name="connsiteX3" fmla="*/ 176630 w 1556280"/>
                  <a:gd name="connsiteY3" fmla="*/ 1611256 h 1611256"/>
                  <a:gd name="connsiteX4" fmla="*/ 35569 w 1556280"/>
                  <a:gd name="connsiteY4" fmla="*/ 1604133 h 1611256"/>
                  <a:gd name="connsiteX5" fmla="*/ 0 w 1556280"/>
                  <a:gd name="connsiteY5" fmla="*/ 1598705 h 1611256"/>
                  <a:gd name="connsiteX6" fmla="*/ 2222 w 1556280"/>
                  <a:gd name="connsiteY6" fmla="*/ 1575464 h 1611256"/>
                  <a:gd name="connsiteX7" fmla="*/ 181709 w 1556280"/>
                  <a:gd name="connsiteY7" fmla="*/ 1290785 h 1611256"/>
                  <a:gd name="connsiteX8" fmla="*/ 219050 w 1556280"/>
                  <a:gd name="connsiteY8" fmla="*/ 1266444 h 1611256"/>
                  <a:gd name="connsiteX9" fmla="*/ 222674 w 1556280"/>
                  <a:gd name="connsiteY9" fmla="*/ 1265159 h 1611256"/>
                  <a:gd name="connsiteX10" fmla="*/ 300631 w 1556280"/>
                  <a:gd name="connsiteY10" fmla="*/ 1261714 h 1611256"/>
                  <a:gd name="connsiteX11" fmla="*/ 1528614 w 1556280"/>
                  <a:gd name="connsiteY11" fmla="*/ 165576 h 1611256"/>
                  <a:gd name="connsiteX12" fmla="*/ 1544309 w 1556280"/>
                  <a:gd name="connsiteY12" fmla="*/ 62739 h 1611256"/>
                  <a:gd name="connsiteX13" fmla="*/ 1534810 w 1556280"/>
                  <a:gd name="connsiteY13" fmla="*/ 497 h 1611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56280" h="1611256">
                    <a:moveTo>
                      <a:pt x="1535338" y="0"/>
                    </a:moveTo>
                    <a:lnTo>
                      <a:pt x="1549157" y="90545"/>
                    </a:lnTo>
                    <a:cubicBezTo>
                      <a:pt x="1553867" y="136925"/>
                      <a:pt x="1556280" y="183984"/>
                      <a:pt x="1556280" y="231606"/>
                    </a:cubicBezTo>
                    <a:cubicBezTo>
                      <a:pt x="1556280" y="993566"/>
                      <a:pt x="938590" y="1611256"/>
                      <a:pt x="176630" y="1611256"/>
                    </a:cubicBezTo>
                    <a:cubicBezTo>
                      <a:pt x="129008" y="1611256"/>
                      <a:pt x="81949" y="1608843"/>
                      <a:pt x="35569" y="1604133"/>
                    </a:cubicBezTo>
                    <a:lnTo>
                      <a:pt x="0" y="1598705"/>
                    </a:lnTo>
                    <a:lnTo>
                      <a:pt x="2222" y="1575464"/>
                    </a:lnTo>
                    <a:cubicBezTo>
                      <a:pt x="23118" y="1475570"/>
                      <a:pt x="110272" y="1351745"/>
                      <a:pt x="181709" y="1290785"/>
                    </a:cubicBezTo>
                    <a:cubicBezTo>
                      <a:pt x="193615" y="1280625"/>
                      <a:pt x="206057" y="1272707"/>
                      <a:pt x="219050" y="1266444"/>
                    </a:cubicBezTo>
                    <a:lnTo>
                      <a:pt x="222674" y="1265159"/>
                    </a:lnTo>
                    <a:lnTo>
                      <a:pt x="300631" y="1261714"/>
                    </a:lnTo>
                    <a:cubicBezTo>
                      <a:pt x="911571" y="1207455"/>
                      <a:pt x="1408007" y="754966"/>
                      <a:pt x="1528614" y="165576"/>
                    </a:cubicBezTo>
                    <a:lnTo>
                      <a:pt x="1544309" y="62739"/>
                    </a:lnTo>
                    <a:lnTo>
                      <a:pt x="1534810" y="497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0B19715E-8FB8-A464-E2A5-37F32BDEB4D1}"/>
                  </a:ext>
                </a:extLst>
              </p:cNvPr>
              <p:cNvSpPr/>
              <p:nvPr/>
            </p:nvSpPr>
            <p:spPr>
              <a:xfrm>
                <a:off x="9242267" y="998038"/>
                <a:ext cx="670622" cy="2518381"/>
              </a:xfrm>
              <a:custGeom>
                <a:avLst/>
                <a:gdLst>
                  <a:gd name="connsiteX0" fmla="*/ 1032510 w 1115728"/>
                  <a:gd name="connsiteY0" fmla="*/ 0 h 3146068"/>
                  <a:gd name="connsiteX1" fmla="*/ 1115728 w 1115728"/>
                  <a:gd name="connsiteY1" fmla="*/ 6402 h 3146068"/>
                  <a:gd name="connsiteX2" fmla="*/ 1093377 w 1115728"/>
                  <a:gd name="connsiteY2" fmla="*/ 8121 h 3146068"/>
                  <a:gd name="connsiteX3" fmla="*/ 166435 w 1115728"/>
                  <a:gd name="connsiteY3" fmla="*/ 1573034 h 3146068"/>
                  <a:gd name="connsiteX4" fmla="*/ 1093377 w 1115728"/>
                  <a:gd name="connsiteY4" fmla="*/ 3137947 h 3146068"/>
                  <a:gd name="connsiteX5" fmla="*/ 1115728 w 1115728"/>
                  <a:gd name="connsiteY5" fmla="*/ 3139666 h 3146068"/>
                  <a:gd name="connsiteX6" fmla="*/ 1032510 w 1115728"/>
                  <a:gd name="connsiteY6" fmla="*/ 3146068 h 3146068"/>
                  <a:gd name="connsiteX7" fmla="*/ 0 w 1115728"/>
                  <a:gd name="connsiteY7" fmla="*/ 1573034 h 3146068"/>
                  <a:gd name="connsiteX8" fmla="*/ 1032510 w 1115728"/>
                  <a:gd name="connsiteY8" fmla="*/ 0 h 3146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15728" h="3146068">
                    <a:moveTo>
                      <a:pt x="1032510" y="0"/>
                    </a:moveTo>
                    <a:lnTo>
                      <a:pt x="1115728" y="6402"/>
                    </a:lnTo>
                    <a:lnTo>
                      <a:pt x="1093377" y="8121"/>
                    </a:lnTo>
                    <a:cubicBezTo>
                      <a:pt x="572727" y="88677"/>
                      <a:pt x="166435" y="758569"/>
                      <a:pt x="166435" y="1573034"/>
                    </a:cubicBezTo>
                    <a:cubicBezTo>
                      <a:pt x="166435" y="2387500"/>
                      <a:pt x="572727" y="3057392"/>
                      <a:pt x="1093377" y="3137947"/>
                    </a:cubicBezTo>
                    <a:lnTo>
                      <a:pt x="1115728" y="3139666"/>
                    </a:lnTo>
                    <a:lnTo>
                      <a:pt x="1032510" y="3146068"/>
                    </a:lnTo>
                    <a:cubicBezTo>
                      <a:pt x="462270" y="3146068"/>
                      <a:pt x="0" y="2441797"/>
                      <a:pt x="0" y="1573034"/>
                    </a:cubicBezTo>
                    <a:cubicBezTo>
                      <a:pt x="0" y="704271"/>
                      <a:pt x="462270" y="0"/>
                      <a:pt x="1032510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D47AEC42-33EA-ACD8-B414-201DE347C957}"/>
                  </a:ext>
                </a:extLst>
              </p:cNvPr>
              <p:cNvSpPr/>
              <p:nvPr/>
            </p:nvSpPr>
            <p:spPr>
              <a:xfrm>
                <a:off x="8941896" y="1273119"/>
                <a:ext cx="828712" cy="830615"/>
              </a:xfrm>
              <a:prstGeom prst="ellipse">
                <a:avLst/>
              </a:prstGeom>
              <a:solidFill>
                <a:srgbClr val="E1CCF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4400" b="1">
                  <a:latin typeface="Tw Cen MT" panose="020B0602020104020603" pitchFamily="34" charset="0"/>
                </a:endParaRPr>
              </a:p>
            </p:txBody>
          </p:sp>
        </p:grp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A2AEDB2-725E-0410-783B-E4F74633A509}"/>
                </a:ext>
              </a:extLst>
            </p:cNvPr>
            <p:cNvSpPr txBox="1"/>
            <p:nvPr/>
          </p:nvSpPr>
          <p:spPr>
            <a:xfrm>
              <a:off x="9381850" y="687052"/>
              <a:ext cx="189079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4400">
                <a:defRPr/>
              </a:pPr>
              <a:r>
                <a:rPr lang="en-US" sz="1800" b="1" dirty="0">
                  <a:latin typeface="Book Antiqua" panose="02040602050305030304" pitchFamily="18" charset="0"/>
                </a:rPr>
                <a:t>Protected Limit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4F12BDBE-1410-4F75-394C-514CAA49A79C}"/>
                </a:ext>
              </a:extLst>
            </p:cNvPr>
            <p:cNvSpPr txBox="1"/>
            <p:nvPr/>
          </p:nvSpPr>
          <p:spPr>
            <a:xfrm>
              <a:off x="9597772" y="1189177"/>
              <a:ext cx="2271102" cy="20621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600" dirty="0">
                  <a:latin typeface="Book Antiqua" panose="02040602050305030304" pitchFamily="18" charset="0"/>
                </a:rPr>
                <a:t>Deposits are </a:t>
              </a:r>
            </a:p>
            <a:p>
              <a:pPr algn="ctr">
                <a:defRPr/>
              </a:pPr>
              <a:r>
                <a:rPr lang="en-US" sz="1600" dirty="0">
                  <a:latin typeface="Book Antiqua" panose="02040602050305030304" pitchFamily="18" charset="0"/>
                </a:rPr>
                <a:t>currently </a:t>
              </a:r>
            </a:p>
            <a:p>
              <a:pPr algn="ctr">
                <a:defRPr/>
              </a:pPr>
              <a:r>
                <a:rPr lang="en-US" sz="1600" dirty="0">
                  <a:latin typeface="Book Antiqua" panose="02040602050305030304" pitchFamily="18" charset="0"/>
                </a:rPr>
                <a:t>protected up to the limit of </a:t>
              </a:r>
              <a:r>
                <a:rPr lang="en-US" sz="1600" b="1" dirty="0">
                  <a:latin typeface="Book Antiqua" panose="02040602050305030304" pitchFamily="18" charset="0"/>
                </a:rPr>
                <a:t>UGX 10 Million </a:t>
              </a:r>
              <a:r>
                <a:rPr lang="en-US" sz="1600" dirty="0">
                  <a:latin typeface="Book Antiqua" panose="02040602050305030304" pitchFamily="18" charset="0"/>
                </a:rPr>
                <a:t>per depositor per supervised  Contributing Institution.</a:t>
              </a:r>
            </a:p>
          </p:txBody>
        </p:sp>
        <p:pic>
          <p:nvPicPr>
            <p:cNvPr id="61" name="Picture 60" descr="A logo of a money under an umbrella&#10;&#10;AI-generated content may be incorrect.">
              <a:extLst>
                <a:ext uri="{FF2B5EF4-FFF2-40B4-BE49-F238E27FC236}">
                  <a16:creationId xmlns:a16="http://schemas.microsoft.com/office/drawing/2014/main" id="{67574B81-D163-22E7-E457-BD858DC61D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84" t="14938" r="19295" b="9422"/>
            <a:stretch>
              <a:fillRect/>
            </a:stretch>
          </p:blipFill>
          <p:spPr>
            <a:xfrm>
              <a:off x="9041557" y="1356233"/>
              <a:ext cx="736621" cy="809508"/>
            </a:xfrm>
            <a:prstGeom prst="rect">
              <a:avLst/>
            </a:prstGeom>
          </p:spPr>
        </p:pic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547A278E-24C2-AD06-7D6A-A7D55F39E837}"/>
              </a:ext>
            </a:extLst>
          </p:cNvPr>
          <p:cNvGrpSpPr/>
          <p:nvPr/>
        </p:nvGrpSpPr>
        <p:grpSpPr>
          <a:xfrm>
            <a:off x="2277864" y="3320794"/>
            <a:ext cx="2556000" cy="2914435"/>
            <a:chOff x="2277864" y="3320794"/>
            <a:chExt cx="2556000" cy="2914435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93E30619-DD61-A96C-C7C0-697B96EB146E}"/>
                </a:ext>
              </a:extLst>
            </p:cNvPr>
            <p:cNvGrpSpPr/>
            <p:nvPr/>
          </p:nvGrpSpPr>
          <p:grpSpPr>
            <a:xfrm>
              <a:off x="2277864" y="3679229"/>
              <a:ext cx="2556000" cy="2556000"/>
              <a:chOff x="2021241" y="3740493"/>
              <a:chExt cx="2556000" cy="2556000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5A35E5A5-A5CA-EE2B-335F-8EE12A044C67}"/>
                  </a:ext>
                </a:extLst>
              </p:cNvPr>
              <p:cNvSpPr/>
              <p:nvPr/>
            </p:nvSpPr>
            <p:spPr>
              <a:xfrm>
                <a:off x="2021241" y="3740493"/>
                <a:ext cx="2544290" cy="255013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05C39909-7F40-DD21-218D-F73B9DFD80F4}"/>
                  </a:ext>
                </a:extLst>
              </p:cNvPr>
              <p:cNvSpPr/>
              <p:nvPr/>
            </p:nvSpPr>
            <p:spPr>
              <a:xfrm>
                <a:off x="2032951" y="3746362"/>
                <a:ext cx="2521542" cy="2226268"/>
              </a:xfrm>
              <a:custGeom>
                <a:avLst/>
                <a:gdLst>
                  <a:gd name="connsiteX0" fmla="*/ 1367315 w 2734629"/>
                  <a:gd name="connsiteY0" fmla="*/ 0 h 2408872"/>
                  <a:gd name="connsiteX1" fmla="*/ 2718935 w 2734629"/>
                  <a:gd name="connsiteY1" fmla="*/ 1101602 h 2408872"/>
                  <a:gd name="connsiteX2" fmla="*/ 2734629 w 2734629"/>
                  <a:gd name="connsiteY2" fmla="*/ 1204433 h 2408872"/>
                  <a:gd name="connsiteX3" fmla="*/ 2718934 w 2734629"/>
                  <a:gd name="connsiteY3" fmla="*/ 1307270 h 2408872"/>
                  <a:gd name="connsiteX4" fmla="*/ 1367314 w 2734629"/>
                  <a:gd name="connsiteY4" fmla="*/ 2408872 h 2408872"/>
                  <a:gd name="connsiteX5" fmla="*/ 15694 w 2734629"/>
                  <a:gd name="connsiteY5" fmla="*/ 1307270 h 2408872"/>
                  <a:gd name="connsiteX6" fmla="*/ 0 w 2734629"/>
                  <a:gd name="connsiteY6" fmla="*/ 1204439 h 2408872"/>
                  <a:gd name="connsiteX7" fmla="*/ 15695 w 2734629"/>
                  <a:gd name="connsiteY7" fmla="*/ 1101602 h 2408872"/>
                  <a:gd name="connsiteX8" fmla="*/ 1367315 w 2734629"/>
                  <a:gd name="connsiteY8" fmla="*/ 0 h 2408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34629" h="2408872">
                    <a:moveTo>
                      <a:pt x="1367315" y="0"/>
                    </a:moveTo>
                    <a:cubicBezTo>
                      <a:pt x="2034030" y="0"/>
                      <a:pt x="2590288" y="472919"/>
                      <a:pt x="2718935" y="1101602"/>
                    </a:cubicBezTo>
                    <a:lnTo>
                      <a:pt x="2734629" y="1204433"/>
                    </a:lnTo>
                    <a:lnTo>
                      <a:pt x="2718934" y="1307270"/>
                    </a:lnTo>
                    <a:cubicBezTo>
                      <a:pt x="2590287" y="1935953"/>
                      <a:pt x="2034029" y="2408872"/>
                      <a:pt x="1367314" y="2408872"/>
                    </a:cubicBezTo>
                    <a:cubicBezTo>
                      <a:pt x="700599" y="2408872"/>
                      <a:pt x="144341" y="1935953"/>
                      <a:pt x="15694" y="1307270"/>
                    </a:cubicBezTo>
                    <a:lnTo>
                      <a:pt x="0" y="1204439"/>
                    </a:lnTo>
                    <a:lnTo>
                      <a:pt x="15695" y="1101602"/>
                    </a:lnTo>
                    <a:cubicBezTo>
                      <a:pt x="144342" y="472919"/>
                      <a:pt x="700600" y="0"/>
                      <a:pt x="136731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7AA43BAE-73CB-A573-018E-B1BCA8540457}"/>
                  </a:ext>
                </a:extLst>
              </p:cNvPr>
              <p:cNvSpPr/>
              <p:nvPr/>
            </p:nvSpPr>
            <p:spPr>
              <a:xfrm>
                <a:off x="3142229" y="4807378"/>
                <a:ext cx="1435012" cy="1489115"/>
              </a:xfrm>
              <a:custGeom>
                <a:avLst/>
                <a:gdLst>
                  <a:gd name="connsiteX0" fmla="*/ 1535338 w 1556280"/>
                  <a:gd name="connsiteY0" fmla="*/ 0 h 1611256"/>
                  <a:gd name="connsiteX1" fmla="*/ 1549157 w 1556280"/>
                  <a:gd name="connsiteY1" fmla="*/ 90545 h 1611256"/>
                  <a:gd name="connsiteX2" fmla="*/ 1556280 w 1556280"/>
                  <a:gd name="connsiteY2" fmla="*/ 231606 h 1611256"/>
                  <a:gd name="connsiteX3" fmla="*/ 176630 w 1556280"/>
                  <a:gd name="connsiteY3" fmla="*/ 1611256 h 1611256"/>
                  <a:gd name="connsiteX4" fmla="*/ 35569 w 1556280"/>
                  <a:gd name="connsiteY4" fmla="*/ 1604133 h 1611256"/>
                  <a:gd name="connsiteX5" fmla="*/ 0 w 1556280"/>
                  <a:gd name="connsiteY5" fmla="*/ 1598705 h 1611256"/>
                  <a:gd name="connsiteX6" fmla="*/ 2222 w 1556280"/>
                  <a:gd name="connsiteY6" fmla="*/ 1575464 h 1611256"/>
                  <a:gd name="connsiteX7" fmla="*/ 181709 w 1556280"/>
                  <a:gd name="connsiteY7" fmla="*/ 1290785 h 1611256"/>
                  <a:gd name="connsiteX8" fmla="*/ 219050 w 1556280"/>
                  <a:gd name="connsiteY8" fmla="*/ 1266444 h 1611256"/>
                  <a:gd name="connsiteX9" fmla="*/ 222674 w 1556280"/>
                  <a:gd name="connsiteY9" fmla="*/ 1265159 h 1611256"/>
                  <a:gd name="connsiteX10" fmla="*/ 300631 w 1556280"/>
                  <a:gd name="connsiteY10" fmla="*/ 1261714 h 1611256"/>
                  <a:gd name="connsiteX11" fmla="*/ 1528614 w 1556280"/>
                  <a:gd name="connsiteY11" fmla="*/ 165576 h 1611256"/>
                  <a:gd name="connsiteX12" fmla="*/ 1544309 w 1556280"/>
                  <a:gd name="connsiteY12" fmla="*/ 62739 h 1611256"/>
                  <a:gd name="connsiteX13" fmla="*/ 1534810 w 1556280"/>
                  <a:gd name="connsiteY13" fmla="*/ 497 h 1611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56280" h="1611256">
                    <a:moveTo>
                      <a:pt x="1535338" y="0"/>
                    </a:moveTo>
                    <a:lnTo>
                      <a:pt x="1549157" y="90545"/>
                    </a:lnTo>
                    <a:cubicBezTo>
                      <a:pt x="1553867" y="136925"/>
                      <a:pt x="1556280" y="183984"/>
                      <a:pt x="1556280" y="231606"/>
                    </a:cubicBezTo>
                    <a:cubicBezTo>
                      <a:pt x="1556280" y="993566"/>
                      <a:pt x="938590" y="1611256"/>
                      <a:pt x="176630" y="1611256"/>
                    </a:cubicBezTo>
                    <a:cubicBezTo>
                      <a:pt x="129008" y="1611256"/>
                      <a:pt x="81949" y="1608843"/>
                      <a:pt x="35569" y="1604133"/>
                    </a:cubicBezTo>
                    <a:lnTo>
                      <a:pt x="0" y="1598705"/>
                    </a:lnTo>
                    <a:lnTo>
                      <a:pt x="2222" y="1575464"/>
                    </a:lnTo>
                    <a:cubicBezTo>
                      <a:pt x="23118" y="1475570"/>
                      <a:pt x="110272" y="1351745"/>
                      <a:pt x="181709" y="1290785"/>
                    </a:cubicBezTo>
                    <a:cubicBezTo>
                      <a:pt x="193615" y="1280625"/>
                      <a:pt x="206057" y="1272707"/>
                      <a:pt x="219050" y="1266444"/>
                    </a:cubicBezTo>
                    <a:lnTo>
                      <a:pt x="222674" y="1265159"/>
                    </a:lnTo>
                    <a:lnTo>
                      <a:pt x="300631" y="1261714"/>
                    </a:lnTo>
                    <a:cubicBezTo>
                      <a:pt x="911571" y="1207455"/>
                      <a:pt x="1408007" y="754966"/>
                      <a:pt x="1528614" y="165576"/>
                    </a:cubicBezTo>
                    <a:lnTo>
                      <a:pt x="1544309" y="62739"/>
                    </a:lnTo>
                    <a:lnTo>
                      <a:pt x="1534810" y="497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19A7D92B-4122-3D2D-2D39-E1AB0E2B7BD2}"/>
                  </a:ext>
                </a:extLst>
              </p:cNvPr>
              <p:cNvSpPr/>
              <p:nvPr/>
            </p:nvSpPr>
            <p:spPr>
              <a:xfrm>
                <a:off x="2397540" y="3753800"/>
                <a:ext cx="670622" cy="2518381"/>
              </a:xfrm>
              <a:custGeom>
                <a:avLst/>
                <a:gdLst>
                  <a:gd name="connsiteX0" fmla="*/ 1032510 w 1115728"/>
                  <a:gd name="connsiteY0" fmla="*/ 0 h 3146068"/>
                  <a:gd name="connsiteX1" fmla="*/ 1115728 w 1115728"/>
                  <a:gd name="connsiteY1" fmla="*/ 6402 h 3146068"/>
                  <a:gd name="connsiteX2" fmla="*/ 1093377 w 1115728"/>
                  <a:gd name="connsiteY2" fmla="*/ 8121 h 3146068"/>
                  <a:gd name="connsiteX3" fmla="*/ 166435 w 1115728"/>
                  <a:gd name="connsiteY3" fmla="*/ 1573034 h 3146068"/>
                  <a:gd name="connsiteX4" fmla="*/ 1093377 w 1115728"/>
                  <a:gd name="connsiteY4" fmla="*/ 3137947 h 3146068"/>
                  <a:gd name="connsiteX5" fmla="*/ 1115728 w 1115728"/>
                  <a:gd name="connsiteY5" fmla="*/ 3139666 h 3146068"/>
                  <a:gd name="connsiteX6" fmla="*/ 1032510 w 1115728"/>
                  <a:gd name="connsiteY6" fmla="*/ 3146068 h 3146068"/>
                  <a:gd name="connsiteX7" fmla="*/ 0 w 1115728"/>
                  <a:gd name="connsiteY7" fmla="*/ 1573034 h 3146068"/>
                  <a:gd name="connsiteX8" fmla="*/ 1032510 w 1115728"/>
                  <a:gd name="connsiteY8" fmla="*/ 0 h 3146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15728" h="3146068">
                    <a:moveTo>
                      <a:pt x="1032510" y="0"/>
                    </a:moveTo>
                    <a:lnTo>
                      <a:pt x="1115728" y="6402"/>
                    </a:lnTo>
                    <a:lnTo>
                      <a:pt x="1093377" y="8121"/>
                    </a:lnTo>
                    <a:cubicBezTo>
                      <a:pt x="572727" y="88677"/>
                      <a:pt x="166435" y="758569"/>
                      <a:pt x="166435" y="1573034"/>
                    </a:cubicBezTo>
                    <a:cubicBezTo>
                      <a:pt x="166435" y="2387500"/>
                      <a:pt x="572727" y="3057392"/>
                      <a:pt x="1093377" y="3137947"/>
                    </a:cubicBezTo>
                    <a:lnTo>
                      <a:pt x="1115728" y="3139666"/>
                    </a:lnTo>
                    <a:lnTo>
                      <a:pt x="1032510" y="3146068"/>
                    </a:lnTo>
                    <a:cubicBezTo>
                      <a:pt x="462270" y="3146068"/>
                      <a:pt x="0" y="2441797"/>
                      <a:pt x="0" y="1573034"/>
                    </a:cubicBezTo>
                    <a:cubicBezTo>
                      <a:pt x="0" y="704271"/>
                      <a:pt x="462270" y="0"/>
                      <a:pt x="1032510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196489E3-7E6D-B87E-042C-D95BC30C3F8C}"/>
                  </a:ext>
                </a:extLst>
              </p:cNvPr>
              <p:cNvSpPr/>
              <p:nvPr/>
            </p:nvSpPr>
            <p:spPr>
              <a:xfrm>
                <a:off x="2097169" y="4028881"/>
                <a:ext cx="828712" cy="830615"/>
              </a:xfrm>
              <a:prstGeom prst="ellipse">
                <a:avLst/>
              </a:prstGeom>
              <a:solidFill>
                <a:srgbClr val="E1CCF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4400" b="1">
                  <a:latin typeface="Tw Cen MT" panose="020B0602020104020603" pitchFamily="34" charset="0"/>
                </a:endParaRPr>
              </a:p>
            </p:txBody>
          </p:sp>
        </p:grp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1824FA3C-BCE8-4AFF-B2B6-A2C1D01DE905}"/>
                </a:ext>
              </a:extLst>
            </p:cNvPr>
            <p:cNvSpPr txBox="1"/>
            <p:nvPr/>
          </p:nvSpPr>
          <p:spPr>
            <a:xfrm>
              <a:off x="2695927" y="3320794"/>
              <a:ext cx="176142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4400">
                <a:defRPr/>
              </a:pPr>
              <a:r>
                <a:rPr lang="en-US" sz="1800" b="1" dirty="0">
                  <a:latin typeface="Book Antiqua" panose="02040602050305030304" pitchFamily="18" charset="0"/>
                </a:rPr>
                <a:t>Limit Revision</a:t>
              </a:r>
            </a:p>
          </p:txBody>
        </p:sp>
        <p:pic>
          <p:nvPicPr>
            <p:cNvPr id="65" name="Picture 64" descr="A black background with a black square&#10;&#10;AI-generated content may be incorrect.">
              <a:extLst>
                <a:ext uri="{FF2B5EF4-FFF2-40B4-BE49-F238E27FC236}">
                  <a16:creationId xmlns:a16="http://schemas.microsoft.com/office/drawing/2014/main" id="{1E2DC6B8-2A74-874F-179D-2D5D892099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3152" y="4097572"/>
              <a:ext cx="622814" cy="622814"/>
            </a:xfrm>
            <a:prstGeom prst="rect">
              <a:avLst/>
            </a:prstGeom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CF867C1F-5CE1-B7E0-963A-65C58C784499}"/>
                </a:ext>
              </a:extLst>
            </p:cNvPr>
            <p:cNvSpPr txBox="1"/>
            <p:nvPr/>
          </p:nvSpPr>
          <p:spPr>
            <a:xfrm>
              <a:off x="2899283" y="4070355"/>
              <a:ext cx="1917352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600" dirty="0">
                  <a:latin typeface="Book Antiqua" panose="02040602050305030304" pitchFamily="18" charset="0"/>
                </a:rPr>
                <a:t>The protection limit was </a:t>
              </a:r>
            </a:p>
            <a:p>
              <a:pPr algn="ctr">
                <a:defRPr/>
              </a:pPr>
              <a:r>
                <a:rPr lang="en-US" sz="1600" dirty="0">
                  <a:latin typeface="Book Antiqua" panose="02040602050305030304" pitchFamily="18" charset="0"/>
                </a:rPr>
                <a:t>reviewed from UGX 3 million to UGX 10 million in 2019.</a:t>
              </a: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BC13A54B-2A89-0895-56E9-A21B57B85D2C}"/>
              </a:ext>
            </a:extLst>
          </p:cNvPr>
          <p:cNvGrpSpPr/>
          <p:nvPr/>
        </p:nvGrpSpPr>
        <p:grpSpPr>
          <a:xfrm>
            <a:off x="6955123" y="3304761"/>
            <a:ext cx="2556000" cy="2943775"/>
            <a:chOff x="6955123" y="3304761"/>
            <a:chExt cx="2556000" cy="2943775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A5816F06-C7B2-1F3E-7AA3-076C2E035649}"/>
                </a:ext>
              </a:extLst>
            </p:cNvPr>
            <p:cNvGrpSpPr/>
            <p:nvPr/>
          </p:nvGrpSpPr>
          <p:grpSpPr>
            <a:xfrm>
              <a:off x="6955123" y="3692536"/>
              <a:ext cx="2556000" cy="2556000"/>
              <a:chOff x="7399312" y="3608303"/>
              <a:chExt cx="2556000" cy="2556000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294BB021-9D92-F8AC-FD6C-94ACD2EE7101}"/>
                  </a:ext>
                </a:extLst>
              </p:cNvPr>
              <p:cNvSpPr/>
              <p:nvPr/>
            </p:nvSpPr>
            <p:spPr>
              <a:xfrm>
                <a:off x="7399312" y="3608303"/>
                <a:ext cx="2544290" cy="255013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A0F1395E-60C8-B7B9-9BEC-94855B6C71C3}"/>
                  </a:ext>
                </a:extLst>
              </p:cNvPr>
              <p:cNvSpPr/>
              <p:nvPr/>
            </p:nvSpPr>
            <p:spPr>
              <a:xfrm>
                <a:off x="7411022" y="3614172"/>
                <a:ext cx="2521542" cy="2226268"/>
              </a:xfrm>
              <a:custGeom>
                <a:avLst/>
                <a:gdLst>
                  <a:gd name="connsiteX0" fmla="*/ 1367315 w 2734629"/>
                  <a:gd name="connsiteY0" fmla="*/ 0 h 2408872"/>
                  <a:gd name="connsiteX1" fmla="*/ 2718935 w 2734629"/>
                  <a:gd name="connsiteY1" fmla="*/ 1101602 h 2408872"/>
                  <a:gd name="connsiteX2" fmla="*/ 2734629 w 2734629"/>
                  <a:gd name="connsiteY2" fmla="*/ 1204433 h 2408872"/>
                  <a:gd name="connsiteX3" fmla="*/ 2718934 w 2734629"/>
                  <a:gd name="connsiteY3" fmla="*/ 1307270 h 2408872"/>
                  <a:gd name="connsiteX4" fmla="*/ 1367314 w 2734629"/>
                  <a:gd name="connsiteY4" fmla="*/ 2408872 h 2408872"/>
                  <a:gd name="connsiteX5" fmla="*/ 15694 w 2734629"/>
                  <a:gd name="connsiteY5" fmla="*/ 1307270 h 2408872"/>
                  <a:gd name="connsiteX6" fmla="*/ 0 w 2734629"/>
                  <a:gd name="connsiteY6" fmla="*/ 1204439 h 2408872"/>
                  <a:gd name="connsiteX7" fmla="*/ 15695 w 2734629"/>
                  <a:gd name="connsiteY7" fmla="*/ 1101602 h 2408872"/>
                  <a:gd name="connsiteX8" fmla="*/ 1367315 w 2734629"/>
                  <a:gd name="connsiteY8" fmla="*/ 0 h 2408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34629" h="2408872">
                    <a:moveTo>
                      <a:pt x="1367315" y="0"/>
                    </a:moveTo>
                    <a:cubicBezTo>
                      <a:pt x="2034030" y="0"/>
                      <a:pt x="2590288" y="472919"/>
                      <a:pt x="2718935" y="1101602"/>
                    </a:cubicBezTo>
                    <a:lnTo>
                      <a:pt x="2734629" y="1204433"/>
                    </a:lnTo>
                    <a:lnTo>
                      <a:pt x="2718934" y="1307270"/>
                    </a:lnTo>
                    <a:cubicBezTo>
                      <a:pt x="2590287" y="1935953"/>
                      <a:pt x="2034029" y="2408872"/>
                      <a:pt x="1367314" y="2408872"/>
                    </a:cubicBezTo>
                    <a:cubicBezTo>
                      <a:pt x="700599" y="2408872"/>
                      <a:pt x="144341" y="1935953"/>
                      <a:pt x="15694" y="1307270"/>
                    </a:cubicBezTo>
                    <a:lnTo>
                      <a:pt x="0" y="1204439"/>
                    </a:lnTo>
                    <a:lnTo>
                      <a:pt x="15695" y="1101602"/>
                    </a:lnTo>
                    <a:cubicBezTo>
                      <a:pt x="144342" y="472919"/>
                      <a:pt x="700600" y="0"/>
                      <a:pt x="136731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CA92D494-9261-7DD8-BA6E-796E26DA9741}"/>
                  </a:ext>
                </a:extLst>
              </p:cNvPr>
              <p:cNvSpPr/>
              <p:nvPr/>
            </p:nvSpPr>
            <p:spPr>
              <a:xfrm>
                <a:off x="8520300" y="4675188"/>
                <a:ext cx="1435012" cy="1489115"/>
              </a:xfrm>
              <a:custGeom>
                <a:avLst/>
                <a:gdLst>
                  <a:gd name="connsiteX0" fmla="*/ 1535338 w 1556280"/>
                  <a:gd name="connsiteY0" fmla="*/ 0 h 1611256"/>
                  <a:gd name="connsiteX1" fmla="*/ 1549157 w 1556280"/>
                  <a:gd name="connsiteY1" fmla="*/ 90545 h 1611256"/>
                  <a:gd name="connsiteX2" fmla="*/ 1556280 w 1556280"/>
                  <a:gd name="connsiteY2" fmla="*/ 231606 h 1611256"/>
                  <a:gd name="connsiteX3" fmla="*/ 176630 w 1556280"/>
                  <a:gd name="connsiteY3" fmla="*/ 1611256 h 1611256"/>
                  <a:gd name="connsiteX4" fmla="*/ 35569 w 1556280"/>
                  <a:gd name="connsiteY4" fmla="*/ 1604133 h 1611256"/>
                  <a:gd name="connsiteX5" fmla="*/ 0 w 1556280"/>
                  <a:gd name="connsiteY5" fmla="*/ 1598705 h 1611256"/>
                  <a:gd name="connsiteX6" fmla="*/ 2222 w 1556280"/>
                  <a:gd name="connsiteY6" fmla="*/ 1575464 h 1611256"/>
                  <a:gd name="connsiteX7" fmla="*/ 181709 w 1556280"/>
                  <a:gd name="connsiteY7" fmla="*/ 1290785 h 1611256"/>
                  <a:gd name="connsiteX8" fmla="*/ 219050 w 1556280"/>
                  <a:gd name="connsiteY8" fmla="*/ 1266444 h 1611256"/>
                  <a:gd name="connsiteX9" fmla="*/ 222674 w 1556280"/>
                  <a:gd name="connsiteY9" fmla="*/ 1265159 h 1611256"/>
                  <a:gd name="connsiteX10" fmla="*/ 300631 w 1556280"/>
                  <a:gd name="connsiteY10" fmla="*/ 1261714 h 1611256"/>
                  <a:gd name="connsiteX11" fmla="*/ 1528614 w 1556280"/>
                  <a:gd name="connsiteY11" fmla="*/ 165576 h 1611256"/>
                  <a:gd name="connsiteX12" fmla="*/ 1544309 w 1556280"/>
                  <a:gd name="connsiteY12" fmla="*/ 62739 h 1611256"/>
                  <a:gd name="connsiteX13" fmla="*/ 1534810 w 1556280"/>
                  <a:gd name="connsiteY13" fmla="*/ 497 h 1611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56280" h="1611256">
                    <a:moveTo>
                      <a:pt x="1535338" y="0"/>
                    </a:moveTo>
                    <a:lnTo>
                      <a:pt x="1549157" y="90545"/>
                    </a:lnTo>
                    <a:cubicBezTo>
                      <a:pt x="1553867" y="136925"/>
                      <a:pt x="1556280" y="183984"/>
                      <a:pt x="1556280" y="231606"/>
                    </a:cubicBezTo>
                    <a:cubicBezTo>
                      <a:pt x="1556280" y="993566"/>
                      <a:pt x="938590" y="1611256"/>
                      <a:pt x="176630" y="1611256"/>
                    </a:cubicBezTo>
                    <a:cubicBezTo>
                      <a:pt x="129008" y="1611256"/>
                      <a:pt x="81949" y="1608843"/>
                      <a:pt x="35569" y="1604133"/>
                    </a:cubicBezTo>
                    <a:lnTo>
                      <a:pt x="0" y="1598705"/>
                    </a:lnTo>
                    <a:lnTo>
                      <a:pt x="2222" y="1575464"/>
                    </a:lnTo>
                    <a:cubicBezTo>
                      <a:pt x="23118" y="1475570"/>
                      <a:pt x="110272" y="1351745"/>
                      <a:pt x="181709" y="1290785"/>
                    </a:cubicBezTo>
                    <a:cubicBezTo>
                      <a:pt x="193615" y="1280625"/>
                      <a:pt x="206057" y="1272707"/>
                      <a:pt x="219050" y="1266444"/>
                    </a:cubicBezTo>
                    <a:lnTo>
                      <a:pt x="222674" y="1265159"/>
                    </a:lnTo>
                    <a:lnTo>
                      <a:pt x="300631" y="1261714"/>
                    </a:lnTo>
                    <a:cubicBezTo>
                      <a:pt x="911571" y="1207455"/>
                      <a:pt x="1408007" y="754966"/>
                      <a:pt x="1528614" y="165576"/>
                    </a:cubicBezTo>
                    <a:lnTo>
                      <a:pt x="1544309" y="62739"/>
                    </a:lnTo>
                    <a:lnTo>
                      <a:pt x="1534810" y="497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F7E8826C-7DD4-3591-1A7D-D87A2B0E09DE}"/>
                  </a:ext>
                </a:extLst>
              </p:cNvPr>
              <p:cNvSpPr/>
              <p:nvPr/>
            </p:nvSpPr>
            <p:spPr>
              <a:xfrm>
                <a:off x="7775611" y="3621610"/>
                <a:ext cx="670622" cy="2518381"/>
              </a:xfrm>
              <a:custGeom>
                <a:avLst/>
                <a:gdLst>
                  <a:gd name="connsiteX0" fmla="*/ 1032510 w 1115728"/>
                  <a:gd name="connsiteY0" fmla="*/ 0 h 3146068"/>
                  <a:gd name="connsiteX1" fmla="*/ 1115728 w 1115728"/>
                  <a:gd name="connsiteY1" fmla="*/ 6402 h 3146068"/>
                  <a:gd name="connsiteX2" fmla="*/ 1093377 w 1115728"/>
                  <a:gd name="connsiteY2" fmla="*/ 8121 h 3146068"/>
                  <a:gd name="connsiteX3" fmla="*/ 166435 w 1115728"/>
                  <a:gd name="connsiteY3" fmla="*/ 1573034 h 3146068"/>
                  <a:gd name="connsiteX4" fmla="*/ 1093377 w 1115728"/>
                  <a:gd name="connsiteY4" fmla="*/ 3137947 h 3146068"/>
                  <a:gd name="connsiteX5" fmla="*/ 1115728 w 1115728"/>
                  <a:gd name="connsiteY5" fmla="*/ 3139666 h 3146068"/>
                  <a:gd name="connsiteX6" fmla="*/ 1032510 w 1115728"/>
                  <a:gd name="connsiteY6" fmla="*/ 3146068 h 3146068"/>
                  <a:gd name="connsiteX7" fmla="*/ 0 w 1115728"/>
                  <a:gd name="connsiteY7" fmla="*/ 1573034 h 3146068"/>
                  <a:gd name="connsiteX8" fmla="*/ 1032510 w 1115728"/>
                  <a:gd name="connsiteY8" fmla="*/ 0 h 3146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15728" h="3146068">
                    <a:moveTo>
                      <a:pt x="1032510" y="0"/>
                    </a:moveTo>
                    <a:lnTo>
                      <a:pt x="1115728" y="6402"/>
                    </a:lnTo>
                    <a:lnTo>
                      <a:pt x="1093377" y="8121"/>
                    </a:lnTo>
                    <a:cubicBezTo>
                      <a:pt x="572727" y="88677"/>
                      <a:pt x="166435" y="758569"/>
                      <a:pt x="166435" y="1573034"/>
                    </a:cubicBezTo>
                    <a:cubicBezTo>
                      <a:pt x="166435" y="2387500"/>
                      <a:pt x="572727" y="3057392"/>
                      <a:pt x="1093377" y="3137947"/>
                    </a:cubicBezTo>
                    <a:lnTo>
                      <a:pt x="1115728" y="3139666"/>
                    </a:lnTo>
                    <a:lnTo>
                      <a:pt x="1032510" y="3146068"/>
                    </a:lnTo>
                    <a:cubicBezTo>
                      <a:pt x="462270" y="3146068"/>
                      <a:pt x="0" y="2441797"/>
                      <a:pt x="0" y="1573034"/>
                    </a:cubicBezTo>
                    <a:cubicBezTo>
                      <a:pt x="0" y="704271"/>
                      <a:pt x="462270" y="0"/>
                      <a:pt x="1032510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6A12B841-62C8-DEFB-13E6-267CC193E2AB}"/>
                  </a:ext>
                </a:extLst>
              </p:cNvPr>
              <p:cNvSpPr/>
              <p:nvPr/>
            </p:nvSpPr>
            <p:spPr>
              <a:xfrm>
                <a:off x="7475240" y="3896691"/>
                <a:ext cx="828712" cy="830615"/>
              </a:xfrm>
              <a:prstGeom prst="ellipse">
                <a:avLst/>
              </a:prstGeom>
              <a:solidFill>
                <a:srgbClr val="E1CCF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4400" b="1">
                  <a:latin typeface="Tw Cen MT" panose="020B0602020104020603" pitchFamily="34" charset="0"/>
                </a:endParaRPr>
              </a:p>
            </p:txBody>
          </p:sp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DC12A854-A5B1-2AEE-1B71-04894D59376A}"/>
                </a:ext>
              </a:extLst>
            </p:cNvPr>
            <p:cNvSpPr txBox="1"/>
            <p:nvPr/>
          </p:nvSpPr>
          <p:spPr>
            <a:xfrm>
              <a:off x="7283207" y="3304761"/>
              <a:ext cx="171580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4400">
                <a:defRPr/>
              </a:pPr>
              <a:r>
                <a:rPr lang="en-US" sz="1800" b="1" dirty="0">
                  <a:latin typeface="Book Antiqua" panose="02040602050305030304" pitchFamily="18" charset="0"/>
                </a:rPr>
                <a:t>% Coverage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3C67D849-19D0-3D4F-8377-DB08E3314D2D}"/>
                </a:ext>
              </a:extLst>
            </p:cNvPr>
            <p:cNvSpPr txBox="1"/>
            <p:nvPr/>
          </p:nvSpPr>
          <p:spPr>
            <a:xfrm>
              <a:off x="7666733" y="4248174"/>
              <a:ext cx="1554307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GB" sz="1600" dirty="0">
                  <a:latin typeface="Book Antiqua" panose="02040602050305030304" pitchFamily="18" charset="0"/>
                </a:rPr>
                <a:t>98 % of deposit accounts are fully covered</a:t>
              </a:r>
              <a:r>
                <a:rPr lang="en-US" sz="1600" dirty="0">
                  <a:latin typeface="Book Antiqua" panose="02040602050305030304" pitchFamily="18" charset="0"/>
                </a:rPr>
                <a:t>.</a:t>
              </a:r>
            </a:p>
          </p:txBody>
        </p:sp>
        <p:pic>
          <p:nvPicPr>
            <p:cNvPr id="79" name="Picture 78" descr="A black background with a black square&#10;&#10;AI-generated content may be incorrect.">
              <a:extLst>
                <a:ext uri="{FF2B5EF4-FFF2-40B4-BE49-F238E27FC236}">
                  <a16:creationId xmlns:a16="http://schemas.microsoft.com/office/drawing/2014/main" id="{BF216ABF-4A80-D752-9982-45768226486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6500" y="4046491"/>
              <a:ext cx="686141" cy="6861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1628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A983AF6A-7BCA-9CB9-832E-84549DA17C02}"/>
              </a:ext>
            </a:extLst>
          </p:cNvPr>
          <p:cNvGrpSpPr/>
          <p:nvPr/>
        </p:nvGrpSpPr>
        <p:grpSpPr>
          <a:xfrm>
            <a:off x="0" y="785563"/>
            <a:ext cx="5589378" cy="5715000"/>
            <a:chOff x="-25337" y="762000"/>
            <a:chExt cx="5589378" cy="5715000"/>
          </a:xfrm>
        </p:grpSpPr>
        <p:sp>
          <p:nvSpPr>
            <p:cNvPr id="36" name="Rectangle 35"/>
            <p:cNvSpPr/>
            <p:nvPr/>
          </p:nvSpPr>
          <p:spPr bwMode="auto">
            <a:xfrm>
              <a:off x="807548" y="5651364"/>
              <a:ext cx="548971" cy="176117"/>
            </a:xfrm>
            <a:prstGeom prst="rect">
              <a:avLst/>
            </a:prstGeom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21000">
                  <a:schemeClr val="bg1">
                    <a:lumMod val="65000"/>
                  </a:schemeClr>
                </a:gs>
                <a:gs pos="65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254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823119" y="1447800"/>
              <a:ext cx="548971" cy="176117"/>
            </a:xfrm>
            <a:prstGeom prst="rect">
              <a:avLst/>
            </a:prstGeom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21000">
                  <a:schemeClr val="bg1">
                    <a:lumMod val="65000"/>
                  </a:schemeClr>
                </a:gs>
                <a:gs pos="65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254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en-US" dirty="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9D4CECA-5558-40AD-4D67-C8B13F09A802}"/>
                </a:ext>
              </a:extLst>
            </p:cNvPr>
            <p:cNvGrpSpPr/>
            <p:nvPr/>
          </p:nvGrpSpPr>
          <p:grpSpPr>
            <a:xfrm>
              <a:off x="-25337" y="762000"/>
              <a:ext cx="5589378" cy="5715000"/>
              <a:chOff x="-25337" y="762000"/>
              <a:chExt cx="5589378" cy="5715000"/>
            </a:xfrm>
          </p:grpSpPr>
          <p:sp>
            <p:nvSpPr>
              <p:cNvPr id="3" name="U-Turn Arrow 2"/>
              <p:cNvSpPr/>
              <p:nvPr/>
            </p:nvSpPr>
            <p:spPr>
              <a:xfrm rot="16200000">
                <a:off x="373083" y="1402404"/>
                <a:ext cx="5638800" cy="4357992"/>
              </a:xfrm>
              <a:prstGeom prst="uturnArrow">
                <a:avLst>
                  <a:gd name="adj1" fmla="val 11963"/>
                  <a:gd name="adj2" fmla="val 10845"/>
                  <a:gd name="adj3" fmla="val 0"/>
                  <a:gd name="adj4" fmla="val 14020"/>
                  <a:gd name="adj5" fmla="val 95271"/>
                </a:avLst>
              </a:prstGeom>
              <a:gradFill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48000">
                    <a:schemeClr val="bg1"/>
                  </a:gs>
                  <a:gs pos="75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0"/>
              </a:gradFill>
              <a:ln>
                <a:noFill/>
              </a:ln>
              <a:scene3d>
                <a:camera prst="orthographicFront"/>
                <a:lightRig rig="threePt" dir="t">
                  <a:rot lat="0" lon="0" rev="6600000"/>
                </a:lightRig>
              </a:scene3d>
              <a:sp3d extrusionH="76200" contourW="12700" prstMaterial="dkEdge">
                <a:bevelT w="209550" h="127000"/>
                <a:extrusionClr>
                  <a:schemeClr val="bg1">
                    <a:lumMod val="65000"/>
                  </a:schemeClr>
                </a:extrusionClr>
                <a:contourClr>
                  <a:schemeClr val="bg1">
                    <a:lumMod val="7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0249" tIns="55125" rIns="110249" bIns="55125" anchor="ctr">
                <a:normAutofit/>
              </a:bodyPr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4" name="Rounded Rectangle 33"/>
              <p:cNvSpPr/>
              <p:nvPr/>
            </p:nvSpPr>
            <p:spPr>
              <a:xfrm>
                <a:off x="101348" y="1777904"/>
                <a:ext cx="2331019" cy="3759200"/>
              </a:xfrm>
              <a:prstGeom prst="roundRect">
                <a:avLst/>
              </a:prstGeom>
              <a:solidFill>
                <a:schemeClr val="accent4">
                  <a:lumMod val="75000"/>
                </a:schemeClr>
              </a:solidFill>
              <a:ln w="28575">
                <a:solidFill>
                  <a:srgbClr val="7030A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0249" tIns="55125" rIns="110249" bIns="55125" anchor="ctr">
                <a:normAutofit/>
              </a:bodyPr>
              <a:lstStyle/>
              <a:p>
                <a:pPr algn="ctr">
                  <a:defRPr/>
                </a:pPr>
                <a:endParaRPr lang="en-US" sz="4800" b="1" spc="6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bg1"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4773521" y="914400"/>
                <a:ext cx="790520" cy="5562600"/>
              </a:xfrm>
              <a:prstGeom prst="rect">
                <a:avLst/>
              </a:prstGeom>
              <a:gradFill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48000">
                    <a:schemeClr val="bg1"/>
                  </a:gs>
                  <a:gs pos="75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0"/>
              </a:gradFill>
              <a:ln>
                <a:noFill/>
              </a:ln>
              <a:scene3d>
                <a:camera prst="orthographicFront"/>
                <a:lightRig rig="threePt" dir="t">
                  <a:rot lat="0" lon="0" rev="6600000"/>
                </a:lightRig>
              </a:scene3d>
              <a:sp3d extrusionH="76200" contourW="12700" prstMaterial="dkEdge">
                <a:bevelT w="101600"/>
                <a:extrusionClr>
                  <a:schemeClr val="bg1">
                    <a:lumMod val="65000"/>
                  </a:schemeClr>
                </a:extrusionClr>
                <a:contourClr>
                  <a:schemeClr val="bg1">
                    <a:lumMod val="7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0249" tIns="55125" rIns="110249" bIns="55125" anchor="ctr">
                <a:normAutofit/>
              </a:bodyPr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-25337" y="2148696"/>
                <a:ext cx="2533716" cy="2631536"/>
              </a:xfrm>
              <a:prstGeom prst="rect">
                <a:avLst/>
              </a:prstGeom>
              <a:noFill/>
            </p:spPr>
            <p:txBody>
              <a:bodyPr vert="horz" lIns="110249" tIns="55125" rIns="110249" bIns="55125" anchor="ctr">
                <a:normAutofit/>
              </a:bodyPr>
              <a:lstStyle>
                <a:defPPr>
                  <a:defRPr lang="en-US"/>
                </a:defPPr>
                <a:lvl1pPr algn="ctr">
                  <a:defRPr sz="2400" b="1">
                    <a:solidFill>
                      <a:schemeClr val="accent5">
                        <a:lumMod val="75000"/>
                      </a:schemeClr>
                    </a:solidFill>
                  </a:defRPr>
                </a:lvl1pPr>
              </a:lstStyle>
              <a:p>
                <a:pPr>
                  <a:defRPr/>
                </a:pPr>
                <a:r>
                  <a:rPr lang="en-US" dirty="0">
                    <a:solidFill>
                      <a:schemeClr val="bg1"/>
                    </a:solidFill>
                    <a:latin typeface="Book Antiqua" panose="02040602050305030304" pitchFamily="18" charset="0"/>
                  </a:rPr>
                  <a:t>MAJOR SOURCES OF INCOME: </a:t>
                </a:r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371237" y="210887"/>
            <a:ext cx="6313153" cy="480659"/>
          </a:xfrm>
          <a:prstGeom prst="rect">
            <a:avLst/>
          </a:prstGeom>
        </p:spPr>
        <p:txBody>
          <a:bodyPr wrap="square" lIns="110249" tIns="55125" rIns="110249" bIns="55125">
            <a:spAutoFit/>
          </a:bodyPr>
          <a:lstStyle/>
          <a:p>
            <a:r>
              <a:rPr lang="en-US" alt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 Antiqua" panose="02040602050305030304" pitchFamily="18" charset="0"/>
                <a:ea typeface="+mj-ea"/>
                <a:cs typeface="+mj-cs"/>
              </a:rPr>
              <a:t>FUNDING AND ASSET STRUCTURE 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 Antiqua" panose="02040602050305030304" pitchFamily="18" charset="0"/>
              <a:ea typeface="+mj-ea"/>
              <a:cs typeface="+mj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BDFB99D-993E-5141-23EF-1BBE37DDEA4C}"/>
              </a:ext>
            </a:extLst>
          </p:cNvPr>
          <p:cNvGrpSpPr/>
          <p:nvPr/>
        </p:nvGrpSpPr>
        <p:grpSpPr>
          <a:xfrm>
            <a:off x="0" y="6576350"/>
            <a:ext cx="371237" cy="273167"/>
            <a:chOff x="53413" y="6584156"/>
            <a:chExt cx="372158" cy="27384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1AB614D-EE2D-F2C8-C2AD-20763FD07543}"/>
                </a:ext>
              </a:extLst>
            </p:cNvPr>
            <p:cNvSpPr/>
            <p:nvPr/>
          </p:nvSpPr>
          <p:spPr>
            <a:xfrm>
              <a:off x="56189" y="6584156"/>
              <a:ext cx="369382" cy="273844"/>
            </a:xfrm>
            <a:prstGeom prst="rect">
              <a:avLst/>
            </a:prstGeom>
            <a:solidFill>
              <a:srgbClr val="FFC000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txBody>
            <a:bodyPr rtlCol="0" anchor="ctr"/>
            <a:lstStyle/>
            <a:p>
              <a:pPr marL="0" marR="0" lvl="0" indent="0" algn="ctr" defTabSz="6840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4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7" name="Slide Number Placeholder 7">
              <a:extLst>
                <a:ext uri="{FF2B5EF4-FFF2-40B4-BE49-F238E27FC236}">
                  <a16:creationId xmlns:a16="http://schemas.microsoft.com/office/drawing/2014/main" id="{46D025D1-D8E1-0172-A9F4-5D7441EC1C3F}"/>
                </a:ext>
              </a:extLst>
            </p:cNvPr>
            <p:cNvSpPr txBox="1">
              <a:spLocks/>
            </p:cNvSpPr>
            <p:nvPr/>
          </p:nvSpPr>
          <p:spPr>
            <a:xfrm>
              <a:off x="53413" y="6584156"/>
              <a:ext cx="372158" cy="273844"/>
            </a:xfrm>
            <a:prstGeom prst="rect">
              <a:avLst/>
            </a:prstGeom>
          </p:spPr>
          <p:txBody>
            <a:bodyPr vert="horz" lIns="68410" tIns="34205" rIns="68410" bIns="34205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700" b="1" kern="120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40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135DEF42-8766-4528-92E9-2E5E24EB162F}" type="slidenum">
                <a:rPr kumimoji="0" lang="en-US" sz="1272" b="1" i="0" u="none" strike="noStrike" kern="120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pPr marL="0" marR="0" lvl="0" indent="0" algn="ctr" defTabSz="6840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12</a:t>
              </a:fld>
              <a:endParaRPr kumimoji="0" lang="en-US" sz="1272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E6C2020-1B11-789C-8C55-A12F239F3A85}"/>
              </a:ext>
            </a:extLst>
          </p:cNvPr>
          <p:cNvGrpSpPr/>
          <p:nvPr/>
        </p:nvGrpSpPr>
        <p:grpSpPr>
          <a:xfrm>
            <a:off x="3261518" y="1397134"/>
            <a:ext cx="7532112" cy="1156735"/>
            <a:chOff x="3261518" y="1397134"/>
            <a:chExt cx="7532112" cy="1156735"/>
          </a:xfrm>
        </p:grpSpPr>
        <p:sp>
          <p:nvSpPr>
            <p:cNvPr id="11" name="Rectangle 31">
              <a:extLst>
                <a:ext uri="{FF2B5EF4-FFF2-40B4-BE49-F238E27FC236}">
                  <a16:creationId xmlns:a16="http://schemas.microsoft.com/office/drawing/2014/main" id="{4DA45953-03D8-766C-5D6E-5FCB9C6A699C}"/>
                </a:ext>
              </a:extLst>
            </p:cNvPr>
            <p:cNvSpPr/>
            <p:nvPr/>
          </p:nvSpPr>
          <p:spPr bwMode="auto">
            <a:xfrm>
              <a:off x="4689037" y="2289709"/>
              <a:ext cx="971639" cy="26416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254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47500" lnSpcReduction="20000"/>
            </a:bodyPr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" name="Pentagon 7"/>
            <p:cNvSpPr/>
            <p:nvPr/>
          </p:nvSpPr>
          <p:spPr bwMode="auto">
            <a:xfrm flipH="1">
              <a:off x="3261518" y="1397134"/>
              <a:ext cx="7532112" cy="1016000"/>
            </a:xfrm>
            <a:prstGeom prst="roundRect">
              <a:avLst/>
            </a:prstGeom>
            <a:solidFill>
              <a:srgbClr val="FFC000"/>
            </a:solidFill>
            <a:ln w="34925"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 prstMaterial="matte"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chemeClr val="tx1"/>
                  </a:solidFill>
                  <a:latin typeface="Book Antiqua" panose="02040602050305030304" pitchFamily="18" charset="0"/>
                </a:rPr>
                <a:t>A) Premiums 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D544D29-1C9B-7EE2-1AD7-91FB9E74497D}"/>
              </a:ext>
            </a:extLst>
          </p:cNvPr>
          <p:cNvGrpSpPr/>
          <p:nvPr/>
        </p:nvGrpSpPr>
        <p:grpSpPr>
          <a:xfrm>
            <a:off x="3261516" y="4429453"/>
            <a:ext cx="7430766" cy="1168401"/>
            <a:chOff x="3261516" y="4429453"/>
            <a:chExt cx="7430766" cy="1168401"/>
          </a:xfrm>
        </p:grpSpPr>
        <p:sp>
          <p:nvSpPr>
            <p:cNvPr id="32" name="Rectangle 31"/>
            <p:cNvSpPr/>
            <p:nvPr/>
          </p:nvSpPr>
          <p:spPr bwMode="auto">
            <a:xfrm>
              <a:off x="4689037" y="5333694"/>
              <a:ext cx="971639" cy="26416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254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47500" lnSpcReduction="20000"/>
            </a:bodyPr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1" name="Pentagon 30"/>
            <p:cNvSpPr/>
            <p:nvPr/>
          </p:nvSpPr>
          <p:spPr bwMode="auto">
            <a:xfrm flipH="1">
              <a:off x="3261516" y="4429453"/>
              <a:ext cx="7430766" cy="1016000"/>
            </a:xfrm>
            <a:prstGeom prst="roundRect">
              <a:avLst/>
            </a:prstGeom>
            <a:solidFill>
              <a:srgbClr val="FFC000"/>
            </a:solidFill>
            <a:ln w="34925"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 prstMaterial="matte"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chemeClr val="tx1"/>
                  </a:solidFill>
                  <a:latin typeface="Book Antiqua" panose="02040602050305030304" pitchFamily="18" charset="0"/>
                </a:rPr>
                <a:t>B)  Investment Income – from government securities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458B6BE-176B-76FE-6988-5A8C3A49075D}"/>
              </a:ext>
            </a:extLst>
          </p:cNvPr>
          <p:cNvGrpSpPr/>
          <p:nvPr/>
        </p:nvGrpSpPr>
        <p:grpSpPr>
          <a:xfrm>
            <a:off x="3261516" y="2829253"/>
            <a:ext cx="7532114" cy="1207087"/>
            <a:chOff x="3261516" y="2829253"/>
            <a:chExt cx="7532114" cy="1207087"/>
          </a:xfrm>
        </p:grpSpPr>
        <p:grpSp>
          <p:nvGrpSpPr>
            <p:cNvPr id="31785" name="Group 12"/>
            <p:cNvGrpSpPr>
              <a:grpSpLocks/>
            </p:cNvGrpSpPr>
            <p:nvPr/>
          </p:nvGrpSpPr>
          <p:grpSpPr bwMode="auto">
            <a:xfrm>
              <a:off x="3986508" y="2989299"/>
              <a:ext cx="1674168" cy="1047041"/>
              <a:chOff x="4314657" y="-108127"/>
              <a:chExt cx="890883" cy="781977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18" name="Rectangle 17"/>
              <p:cNvSpPr/>
              <p:nvPr/>
            </p:nvSpPr>
            <p:spPr>
              <a:xfrm>
                <a:off x="4682033" y="506210"/>
                <a:ext cx="523507" cy="167640"/>
              </a:xfrm>
              <a:prstGeom prst="roundRect">
                <a:avLst/>
              </a:prstGeom>
              <a:grpFill/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254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 fontScale="32500" lnSpcReduction="20000"/>
              </a:bodyPr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4314657" y="-108127"/>
                <a:ext cx="523507" cy="167640"/>
              </a:xfrm>
              <a:prstGeom prst="roundRect">
                <a:avLst/>
              </a:prstGeom>
              <a:grpFill/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254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 fontScale="32500" lnSpcReduction="20000"/>
              </a:bodyPr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  <p:sp>
          <p:nvSpPr>
            <p:cNvPr id="13" name="Pentagon 7">
              <a:extLst>
                <a:ext uri="{FF2B5EF4-FFF2-40B4-BE49-F238E27FC236}">
                  <a16:creationId xmlns:a16="http://schemas.microsoft.com/office/drawing/2014/main" id="{53F87F67-CCCF-9042-0E89-4E4EF47A5B19}"/>
                </a:ext>
              </a:extLst>
            </p:cNvPr>
            <p:cNvSpPr/>
            <p:nvPr/>
          </p:nvSpPr>
          <p:spPr bwMode="auto">
            <a:xfrm flipH="1">
              <a:off x="3261516" y="2829253"/>
              <a:ext cx="7532114" cy="10160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4925">
              <a:solidFill>
                <a:schemeClr val="accent4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 prstMaterial="matte"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chemeClr val="tx1"/>
                  </a:solidFill>
                  <a:latin typeface="Book Antiqua" panose="02040602050305030304" pitchFamily="18" charset="0"/>
                </a:rPr>
                <a:t>Annual Premiums – 0.2% of the average deposit liabilities of the previous financial year.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67944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9E57A-E758-2351-5C9D-789C45547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92" y="274638"/>
            <a:ext cx="4177427" cy="487362"/>
          </a:xfrm>
        </p:spPr>
        <p:txBody>
          <a:bodyPr>
            <a:normAutofit/>
          </a:bodyPr>
          <a:lstStyle/>
          <a:p>
            <a:pPr algn="l"/>
            <a:r>
              <a:rPr lang="en-GB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 Antiqua" panose="02040602050305030304" pitchFamily="18" charset="0"/>
              </a:rPr>
              <a:t>TAKE HOME MESSAGES</a:t>
            </a:r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 Antiqua" panose="02040602050305030304" pitchFamily="18" charset="0"/>
            </a:endParaRPr>
          </a:p>
        </p:txBody>
      </p:sp>
      <p:grpSp>
        <p:nvGrpSpPr>
          <p:cNvPr id="294" name="Group 293">
            <a:extLst>
              <a:ext uri="{FF2B5EF4-FFF2-40B4-BE49-F238E27FC236}">
                <a16:creationId xmlns:a16="http://schemas.microsoft.com/office/drawing/2014/main" id="{C49A2931-85ED-1E10-9D76-F362F581282C}"/>
              </a:ext>
            </a:extLst>
          </p:cNvPr>
          <p:cNvGrpSpPr/>
          <p:nvPr/>
        </p:nvGrpSpPr>
        <p:grpSpPr>
          <a:xfrm>
            <a:off x="5654018" y="934082"/>
            <a:ext cx="4484074" cy="1261293"/>
            <a:chOff x="5654018" y="934082"/>
            <a:chExt cx="4484074" cy="1261293"/>
          </a:xfrm>
        </p:grpSpPr>
        <p:sp>
          <p:nvSpPr>
            <p:cNvPr id="200" name="Freeform: Shape 10">
              <a:extLst>
                <a:ext uri="{FF2B5EF4-FFF2-40B4-BE49-F238E27FC236}">
                  <a16:creationId xmlns:a16="http://schemas.microsoft.com/office/drawing/2014/main" id="{CB765D27-AF9D-D0D0-C96C-88B54A0F2733}"/>
                </a:ext>
              </a:extLst>
            </p:cNvPr>
            <p:cNvSpPr/>
            <p:nvPr/>
          </p:nvSpPr>
          <p:spPr>
            <a:xfrm>
              <a:off x="5864698" y="1014746"/>
              <a:ext cx="4273394" cy="862021"/>
            </a:xfrm>
            <a:custGeom>
              <a:avLst/>
              <a:gdLst>
                <a:gd name="connsiteX0" fmla="*/ 531 w 4075925"/>
                <a:gd name="connsiteY0" fmla="*/ 0 h 822189"/>
                <a:gd name="connsiteX1" fmla="*/ 134536 w 4075925"/>
                <a:gd name="connsiteY1" fmla="*/ 0 h 822189"/>
                <a:gd name="connsiteX2" fmla="*/ 492074 w 4075925"/>
                <a:gd name="connsiteY2" fmla="*/ 0 h 822189"/>
                <a:gd name="connsiteX3" fmla="*/ 1007172 w 4075925"/>
                <a:gd name="connsiteY3" fmla="*/ 0 h 822189"/>
                <a:gd name="connsiteX4" fmla="*/ 1613735 w 4075925"/>
                <a:gd name="connsiteY4" fmla="*/ 0 h 822189"/>
                <a:gd name="connsiteX5" fmla="*/ 2245727 w 4075925"/>
                <a:gd name="connsiteY5" fmla="*/ 0 h 822189"/>
                <a:gd name="connsiteX6" fmla="*/ 2837055 w 4075925"/>
                <a:gd name="connsiteY6" fmla="*/ 0 h 822189"/>
                <a:gd name="connsiteX7" fmla="*/ 3321684 w 4075925"/>
                <a:gd name="connsiteY7" fmla="*/ 0 h 822189"/>
                <a:gd name="connsiteX8" fmla="*/ 3633578 w 4075925"/>
                <a:gd name="connsiteY8" fmla="*/ 0 h 822189"/>
                <a:gd name="connsiteX9" fmla="*/ 4075727 w 4075925"/>
                <a:gd name="connsiteY9" fmla="*/ 412441 h 822189"/>
                <a:gd name="connsiteX10" fmla="*/ 3989946 w 4075925"/>
                <a:gd name="connsiteY10" fmla="*/ 684316 h 822189"/>
                <a:gd name="connsiteX11" fmla="*/ 3680512 w 4075925"/>
                <a:gd name="connsiteY11" fmla="*/ 822187 h 822189"/>
                <a:gd name="connsiteX12" fmla="*/ 3680512 w 4075925"/>
                <a:gd name="connsiteY12" fmla="*/ 759199 h 822189"/>
                <a:gd name="connsiteX13" fmla="*/ 4022348 w 4075925"/>
                <a:gd name="connsiteY13" fmla="*/ 411152 h 822189"/>
                <a:gd name="connsiteX14" fmla="*/ 3825004 w 4075925"/>
                <a:gd name="connsiteY14" fmla="*/ 100840 h 822189"/>
                <a:gd name="connsiteX15" fmla="*/ 3627016 w 4075925"/>
                <a:gd name="connsiteY15" fmla="*/ 70664 h 822189"/>
                <a:gd name="connsiteX16" fmla="*/ 3310024 w 4075925"/>
                <a:gd name="connsiteY16" fmla="*/ 70664 h 822189"/>
                <a:gd name="connsiteX17" fmla="*/ 2818539 w 4075925"/>
                <a:gd name="connsiteY17" fmla="*/ 70664 h 822189"/>
                <a:gd name="connsiteX18" fmla="*/ 2220356 w 4075925"/>
                <a:gd name="connsiteY18" fmla="*/ 70664 h 822189"/>
                <a:gd name="connsiteX19" fmla="*/ 1583266 w 4075925"/>
                <a:gd name="connsiteY19" fmla="*/ 70664 h 822189"/>
                <a:gd name="connsiteX20" fmla="*/ 975004 w 4075925"/>
                <a:gd name="connsiteY20" fmla="*/ 70664 h 822189"/>
                <a:gd name="connsiteX21" fmla="*/ 463364 w 4075925"/>
                <a:gd name="connsiteY21" fmla="*/ 70664 h 822189"/>
                <a:gd name="connsiteX22" fmla="*/ 116078 w 4075925"/>
                <a:gd name="connsiteY22" fmla="*/ 70664 h 822189"/>
                <a:gd name="connsiteX23" fmla="*/ 4 w 4075925"/>
                <a:gd name="connsiteY23" fmla="*/ 70664 h 822189"/>
                <a:gd name="connsiteX24" fmla="*/ 531 w 4075925"/>
                <a:gd name="connsiteY24" fmla="*/ 0 h 822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075925" h="822189">
                  <a:moveTo>
                    <a:pt x="531" y="0"/>
                  </a:moveTo>
                  <a:cubicBezTo>
                    <a:pt x="45180" y="0"/>
                    <a:pt x="89828" y="0"/>
                    <a:pt x="134536" y="0"/>
                  </a:cubicBezTo>
                  <a:cubicBezTo>
                    <a:pt x="253715" y="0"/>
                    <a:pt x="372895" y="0"/>
                    <a:pt x="492074" y="0"/>
                  </a:cubicBezTo>
                  <a:cubicBezTo>
                    <a:pt x="663754" y="0"/>
                    <a:pt x="835492" y="0"/>
                    <a:pt x="1007172" y="0"/>
                  </a:cubicBezTo>
                  <a:cubicBezTo>
                    <a:pt x="1209379" y="0"/>
                    <a:pt x="1411527" y="0"/>
                    <a:pt x="1613735" y="0"/>
                  </a:cubicBezTo>
                  <a:cubicBezTo>
                    <a:pt x="1824379" y="0"/>
                    <a:pt x="2035024" y="0"/>
                    <a:pt x="2245727" y="0"/>
                  </a:cubicBezTo>
                  <a:cubicBezTo>
                    <a:pt x="2442836" y="0"/>
                    <a:pt x="2639946" y="0"/>
                    <a:pt x="2837055" y="0"/>
                  </a:cubicBezTo>
                  <a:cubicBezTo>
                    <a:pt x="2998598" y="0"/>
                    <a:pt x="3160141" y="0"/>
                    <a:pt x="3321684" y="0"/>
                  </a:cubicBezTo>
                  <a:cubicBezTo>
                    <a:pt x="3425629" y="0"/>
                    <a:pt x="3529574" y="0"/>
                    <a:pt x="3633578" y="0"/>
                  </a:cubicBezTo>
                  <a:cubicBezTo>
                    <a:pt x="3876450" y="0"/>
                    <a:pt x="4070922" y="163008"/>
                    <a:pt x="4075727" y="412441"/>
                  </a:cubicBezTo>
                  <a:cubicBezTo>
                    <a:pt x="4076547" y="454160"/>
                    <a:pt x="4078774" y="577090"/>
                    <a:pt x="3989946" y="684316"/>
                  </a:cubicBezTo>
                  <a:cubicBezTo>
                    <a:pt x="3873696" y="824590"/>
                    <a:pt x="3680512" y="822187"/>
                    <a:pt x="3680512" y="822187"/>
                  </a:cubicBezTo>
                  <a:lnTo>
                    <a:pt x="3680512" y="759199"/>
                  </a:lnTo>
                  <a:cubicBezTo>
                    <a:pt x="3680512" y="759199"/>
                    <a:pt x="4022348" y="729844"/>
                    <a:pt x="4022348" y="411152"/>
                  </a:cubicBezTo>
                  <a:cubicBezTo>
                    <a:pt x="4022348" y="278437"/>
                    <a:pt x="3947055" y="155273"/>
                    <a:pt x="3825004" y="100840"/>
                  </a:cubicBezTo>
                  <a:cubicBezTo>
                    <a:pt x="3761254" y="72422"/>
                    <a:pt x="3695102" y="70664"/>
                    <a:pt x="3627016" y="70664"/>
                  </a:cubicBezTo>
                  <a:cubicBezTo>
                    <a:pt x="3521372" y="70664"/>
                    <a:pt x="3415668" y="70664"/>
                    <a:pt x="3310024" y="70664"/>
                  </a:cubicBezTo>
                  <a:cubicBezTo>
                    <a:pt x="3146196" y="70664"/>
                    <a:pt x="2982368" y="70664"/>
                    <a:pt x="2818539" y="70664"/>
                  </a:cubicBezTo>
                  <a:cubicBezTo>
                    <a:pt x="2619145" y="70664"/>
                    <a:pt x="2419751" y="70664"/>
                    <a:pt x="2220356" y="70664"/>
                  </a:cubicBezTo>
                  <a:cubicBezTo>
                    <a:pt x="2008012" y="70664"/>
                    <a:pt x="1795610" y="70664"/>
                    <a:pt x="1583266" y="70664"/>
                  </a:cubicBezTo>
                  <a:cubicBezTo>
                    <a:pt x="1380532" y="70664"/>
                    <a:pt x="1177738" y="70664"/>
                    <a:pt x="975004" y="70664"/>
                  </a:cubicBezTo>
                  <a:cubicBezTo>
                    <a:pt x="804438" y="70664"/>
                    <a:pt x="633871" y="70664"/>
                    <a:pt x="463364" y="70664"/>
                  </a:cubicBezTo>
                  <a:cubicBezTo>
                    <a:pt x="347582" y="70664"/>
                    <a:pt x="231860" y="70664"/>
                    <a:pt x="116078" y="70664"/>
                  </a:cubicBezTo>
                  <a:cubicBezTo>
                    <a:pt x="77407" y="70664"/>
                    <a:pt x="38676" y="70664"/>
                    <a:pt x="4" y="70664"/>
                  </a:cubicBezTo>
                  <a:cubicBezTo>
                    <a:pt x="-55" y="70605"/>
                    <a:pt x="531" y="0"/>
                    <a:pt x="531" y="0"/>
                  </a:cubicBezTo>
                  <a:close/>
                </a:path>
              </a:pathLst>
            </a:custGeom>
            <a:solidFill>
              <a:srgbClr val="1EA185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</a:endParaRPr>
            </a:p>
          </p:txBody>
        </p:sp>
        <p:sp>
          <p:nvSpPr>
            <p:cNvPr id="201" name="Oval 200">
              <a:extLst>
                <a:ext uri="{FF2B5EF4-FFF2-40B4-BE49-F238E27FC236}">
                  <a16:creationId xmlns:a16="http://schemas.microsoft.com/office/drawing/2014/main" id="{50A86728-7CC0-F867-0A7A-DE85D8F0B1C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378707" y="1118383"/>
              <a:ext cx="654744" cy="654744"/>
            </a:xfrm>
            <a:prstGeom prst="ellipse">
              <a:avLst/>
            </a:prstGeom>
            <a:solidFill>
              <a:srgbClr val="1EA185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Book Antiqua" panose="02040602050305030304" pitchFamily="18" charset="0"/>
                </a:rPr>
                <a:t>1</a:t>
              </a:r>
            </a:p>
          </p:txBody>
        </p:sp>
        <p:sp>
          <p:nvSpPr>
            <p:cNvPr id="279" name="Freeform: Shape 5">
              <a:extLst>
                <a:ext uri="{FF2B5EF4-FFF2-40B4-BE49-F238E27FC236}">
                  <a16:creationId xmlns:a16="http://schemas.microsoft.com/office/drawing/2014/main" id="{D40A1281-EE9F-85B4-F84C-BFE5C25543C7}"/>
                </a:ext>
              </a:extLst>
            </p:cNvPr>
            <p:cNvSpPr/>
            <p:nvPr/>
          </p:nvSpPr>
          <p:spPr>
            <a:xfrm>
              <a:off x="5654018" y="1021441"/>
              <a:ext cx="266922" cy="441023"/>
            </a:xfrm>
            <a:custGeom>
              <a:avLst/>
              <a:gdLst>
                <a:gd name="connsiteX0" fmla="*/ 0 w 254589"/>
                <a:gd name="connsiteY0" fmla="*/ 0 h 420644"/>
                <a:gd name="connsiteX1" fmla="*/ 0 w 254589"/>
                <a:gd name="connsiteY1" fmla="*/ 338203 h 420644"/>
                <a:gd name="connsiteX2" fmla="*/ 254590 w 254589"/>
                <a:gd name="connsiteY2" fmla="*/ 420644 h 420644"/>
                <a:gd name="connsiteX3" fmla="*/ 254590 w 254589"/>
                <a:gd name="connsiteY3" fmla="*/ 74297 h 42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589" h="420644">
                  <a:moveTo>
                    <a:pt x="0" y="0"/>
                  </a:moveTo>
                  <a:lnTo>
                    <a:pt x="0" y="338203"/>
                  </a:lnTo>
                  <a:lnTo>
                    <a:pt x="254590" y="420644"/>
                  </a:lnTo>
                  <a:lnTo>
                    <a:pt x="254590" y="74297"/>
                  </a:lnTo>
                  <a:close/>
                </a:path>
              </a:pathLst>
            </a:custGeom>
            <a:solidFill>
              <a:srgbClr val="22BE9D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</a:endParaRPr>
            </a:p>
          </p:txBody>
        </p:sp>
        <p:sp>
          <p:nvSpPr>
            <p:cNvPr id="280" name="Freeform: Shape 6">
              <a:extLst>
                <a:ext uri="{FF2B5EF4-FFF2-40B4-BE49-F238E27FC236}">
                  <a16:creationId xmlns:a16="http://schemas.microsoft.com/office/drawing/2014/main" id="{45BF1F0B-9CDF-C26A-600D-D769B11195E3}"/>
                </a:ext>
              </a:extLst>
            </p:cNvPr>
            <p:cNvSpPr/>
            <p:nvPr/>
          </p:nvSpPr>
          <p:spPr>
            <a:xfrm>
              <a:off x="5920942" y="1097125"/>
              <a:ext cx="350103" cy="365338"/>
            </a:xfrm>
            <a:custGeom>
              <a:avLst/>
              <a:gdLst>
                <a:gd name="connsiteX0" fmla="*/ 333926 w 333925"/>
                <a:gd name="connsiteY0" fmla="*/ 0 h 348456"/>
                <a:gd name="connsiteX1" fmla="*/ 333926 w 333925"/>
                <a:gd name="connsiteY1" fmla="*/ 348457 h 348456"/>
                <a:gd name="connsiteX2" fmla="*/ 0 w 333925"/>
                <a:gd name="connsiteY2" fmla="*/ 348457 h 348456"/>
                <a:gd name="connsiteX3" fmla="*/ 0 w 333925"/>
                <a:gd name="connsiteY3" fmla="*/ 2109 h 348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925" h="348456">
                  <a:moveTo>
                    <a:pt x="333926" y="0"/>
                  </a:moveTo>
                  <a:lnTo>
                    <a:pt x="333926" y="348457"/>
                  </a:lnTo>
                  <a:lnTo>
                    <a:pt x="0" y="348457"/>
                  </a:lnTo>
                  <a:lnTo>
                    <a:pt x="0" y="2109"/>
                  </a:lnTo>
                  <a:close/>
                </a:path>
              </a:pathLst>
            </a:custGeom>
            <a:solidFill>
              <a:srgbClr val="1EA185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</a:endParaRPr>
            </a:p>
          </p:txBody>
        </p:sp>
        <p:sp>
          <p:nvSpPr>
            <p:cNvPr id="281" name="Freeform: Shape 7">
              <a:extLst>
                <a:ext uri="{FF2B5EF4-FFF2-40B4-BE49-F238E27FC236}">
                  <a16:creationId xmlns:a16="http://schemas.microsoft.com/office/drawing/2014/main" id="{DDB9941B-B54C-925A-1FA7-1B559D59F2E3}"/>
                </a:ext>
              </a:extLst>
            </p:cNvPr>
            <p:cNvSpPr/>
            <p:nvPr/>
          </p:nvSpPr>
          <p:spPr>
            <a:xfrm>
              <a:off x="6271044" y="1021441"/>
              <a:ext cx="265080" cy="441023"/>
            </a:xfrm>
            <a:custGeom>
              <a:avLst/>
              <a:gdLst>
                <a:gd name="connsiteX0" fmla="*/ 252832 w 252832"/>
                <a:gd name="connsiteY0" fmla="*/ 0 h 420644"/>
                <a:gd name="connsiteX1" fmla="*/ 252832 w 252832"/>
                <a:gd name="connsiteY1" fmla="*/ 333340 h 420644"/>
                <a:gd name="connsiteX2" fmla="*/ 0 w 252832"/>
                <a:gd name="connsiteY2" fmla="*/ 420644 h 420644"/>
                <a:gd name="connsiteX3" fmla="*/ 0 w 252832"/>
                <a:gd name="connsiteY3" fmla="*/ 72187 h 42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2832" h="420644">
                  <a:moveTo>
                    <a:pt x="252832" y="0"/>
                  </a:moveTo>
                  <a:lnTo>
                    <a:pt x="252832" y="333340"/>
                  </a:lnTo>
                  <a:lnTo>
                    <a:pt x="0" y="420644"/>
                  </a:lnTo>
                  <a:lnTo>
                    <a:pt x="0" y="72187"/>
                  </a:lnTo>
                  <a:close/>
                </a:path>
              </a:pathLst>
            </a:custGeom>
            <a:solidFill>
              <a:srgbClr val="18856E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</a:endParaRPr>
            </a:p>
          </p:txBody>
        </p:sp>
        <p:sp>
          <p:nvSpPr>
            <p:cNvPr id="282" name="Freeform: Shape 8">
              <a:extLst>
                <a:ext uri="{FF2B5EF4-FFF2-40B4-BE49-F238E27FC236}">
                  <a16:creationId xmlns:a16="http://schemas.microsoft.com/office/drawing/2014/main" id="{9026F548-E777-9EB4-52DC-4747E28A31AA}"/>
                </a:ext>
              </a:extLst>
            </p:cNvPr>
            <p:cNvSpPr/>
            <p:nvPr/>
          </p:nvSpPr>
          <p:spPr>
            <a:xfrm>
              <a:off x="5654693" y="934082"/>
              <a:ext cx="882047" cy="173057"/>
            </a:xfrm>
            <a:custGeom>
              <a:avLst/>
              <a:gdLst>
                <a:gd name="connsiteX0" fmla="*/ 841289 w 841289"/>
                <a:gd name="connsiteY0" fmla="*/ 76934 h 153867"/>
                <a:gd name="connsiteX1" fmla="*/ 420645 w 841289"/>
                <a:gd name="connsiteY1" fmla="*/ 153867 h 153867"/>
                <a:gd name="connsiteX2" fmla="*/ 0 w 841289"/>
                <a:gd name="connsiteY2" fmla="*/ 76934 h 153867"/>
                <a:gd name="connsiteX3" fmla="*/ 420645 w 841289"/>
                <a:gd name="connsiteY3" fmla="*/ 0 h 153867"/>
                <a:gd name="connsiteX4" fmla="*/ 841289 w 841289"/>
                <a:gd name="connsiteY4" fmla="*/ 76934 h 15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1289" h="153867">
                  <a:moveTo>
                    <a:pt x="841289" y="76934"/>
                  </a:moveTo>
                  <a:cubicBezTo>
                    <a:pt x="841289" y="119423"/>
                    <a:pt x="652960" y="153867"/>
                    <a:pt x="420645" y="153867"/>
                  </a:cubicBezTo>
                  <a:cubicBezTo>
                    <a:pt x="188329" y="153867"/>
                    <a:pt x="0" y="119423"/>
                    <a:pt x="0" y="76934"/>
                  </a:cubicBezTo>
                  <a:cubicBezTo>
                    <a:pt x="0" y="34444"/>
                    <a:pt x="188329" y="0"/>
                    <a:pt x="420645" y="0"/>
                  </a:cubicBezTo>
                  <a:cubicBezTo>
                    <a:pt x="652960" y="0"/>
                    <a:pt x="841289" y="34444"/>
                    <a:pt x="841289" y="76934"/>
                  </a:cubicBezTo>
                  <a:close/>
                </a:path>
              </a:pathLst>
            </a:custGeom>
            <a:solidFill>
              <a:srgbClr val="1EA185">
                <a:lumMod val="75000"/>
              </a:srgbClr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</a:endParaRPr>
            </a:p>
          </p:txBody>
        </p:sp>
        <p:sp>
          <p:nvSpPr>
            <p:cNvPr id="283" name="Freeform: Shape 9">
              <a:extLst>
                <a:ext uri="{FF2B5EF4-FFF2-40B4-BE49-F238E27FC236}">
                  <a16:creationId xmlns:a16="http://schemas.microsoft.com/office/drawing/2014/main" id="{C99577A6-B0DC-3D5F-47D3-A8994B8333A5}"/>
                </a:ext>
              </a:extLst>
            </p:cNvPr>
            <p:cNvSpPr/>
            <p:nvPr/>
          </p:nvSpPr>
          <p:spPr>
            <a:xfrm>
              <a:off x="5958477" y="981140"/>
              <a:ext cx="274479" cy="67207"/>
            </a:xfrm>
            <a:custGeom>
              <a:avLst/>
              <a:gdLst>
                <a:gd name="connsiteX0" fmla="*/ 261797 w 261796"/>
                <a:gd name="connsiteY0" fmla="*/ 32051 h 64101"/>
                <a:gd name="connsiteX1" fmla="*/ 130898 w 261796"/>
                <a:gd name="connsiteY1" fmla="*/ 64102 h 64101"/>
                <a:gd name="connsiteX2" fmla="*/ 0 w 261796"/>
                <a:gd name="connsiteY2" fmla="*/ 32051 h 64101"/>
                <a:gd name="connsiteX3" fmla="*/ 130898 w 261796"/>
                <a:gd name="connsiteY3" fmla="*/ 0 h 64101"/>
                <a:gd name="connsiteX4" fmla="*/ 261797 w 261796"/>
                <a:gd name="connsiteY4" fmla="*/ 32051 h 6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796" h="64101">
                  <a:moveTo>
                    <a:pt x="261797" y="32051"/>
                  </a:moveTo>
                  <a:cubicBezTo>
                    <a:pt x="261797" y="49752"/>
                    <a:pt x="203192" y="64102"/>
                    <a:pt x="130898" y="64102"/>
                  </a:cubicBezTo>
                  <a:cubicBezTo>
                    <a:pt x="58605" y="64102"/>
                    <a:pt x="0" y="49752"/>
                    <a:pt x="0" y="32051"/>
                  </a:cubicBezTo>
                  <a:cubicBezTo>
                    <a:pt x="0" y="14350"/>
                    <a:pt x="58605" y="0"/>
                    <a:pt x="130898" y="0"/>
                  </a:cubicBezTo>
                  <a:cubicBezTo>
                    <a:pt x="203191" y="0"/>
                    <a:pt x="261797" y="14350"/>
                    <a:pt x="261797" y="32051"/>
                  </a:cubicBezTo>
                  <a:close/>
                </a:path>
              </a:pathLst>
            </a:custGeom>
            <a:solidFill>
              <a:srgbClr val="1EA185">
                <a:lumMod val="60000"/>
                <a:lumOff val="40000"/>
              </a:srgbClr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</a:endParaRPr>
            </a:p>
          </p:txBody>
        </p:sp>
        <p:sp>
          <p:nvSpPr>
            <p:cNvPr id="284" name="Rectangle 283">
              <a:extLst>
                <a:ext uri="{FF2B5EF4-FFF2-40B4-BE49-F238E27FC236}">
                  <a16:creationId xmlns:a16="http://schemas.microsoft.com/office/drawing/2014/main" id="{16E166E4-0B9E-A562-783D-802487BDFDF7}"/>
                </a:ext>
              </a:extLst>
            </p:cNvPr>
            <p:cNvSpPr/>
            <p:nvPr/>
          </p:nvSpPr>
          <p:spPr>
            <a:xfrm>
              <a:off x="6629168" y="1210490"/>
              <a:ext cx="2644898" cy="984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marR="0" lvl="0" indent="-285750" algn="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v"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ook Antiqua" panose="02040602050305030304" pitchFamily="18" charset="0"/>
                </a:rPr>
                <a:t>Know </a:t>
              </a: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ook Antiqua" panose="02040602050305030304" pitchFamily="18" charset="0"/>
                </a:rPr>
                <a:t>your bank and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</a:endParaRPr>
            </a:p>
            <a:p>
              <a:pPr marL="285750" marR="0" lvl="0" indent="-285750" algn="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v"/>
                <a:tabLst/>
                <a:defRPr/>
              </a:pPr>
              <a:r>
                <a:rPr lang="en-US" sz="1600" b="1" kern="0" dirty="0">
                  <a:solidFill>
                    <a:prstClr val="black"/>
                  </a:solidFill>
                  <a:latin typeface="Book Antiqua" panose="02040602050305030304" pitchFamily="18" charset="0"/>
                </a:rPr>
                <a:t>K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ook Antiqua" panose="02040602050305030304" pitchFamily="18" charset="0"/>
                </a:rPr>
                <a:t>eep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ook Antiqua" panose="02040602050305030304" pitchFamily="18" charset="0"/>
                </a:rPr>
                <a:t> your personal information up to date</a:t>
              </a:r>
            </a:p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</a:endParaRPr>
            </a:p>
          </p:txBody>
        </p:sp>
      </p:grpSp>
      <p:grpSp>
        <p:nvGrpSpPr>
          <p:cNvPr id="298" name="Group 297">
            <a:extLst>
              <a:ext uri="{FF2B5EF4-FFF2-40B4-BE49-F238E27FC236}">
                <a16:creationId xmlns:a16="http://schemas.microsoft.com/office/drawing/2014/main" id="{63C569B8-D98C-3748-F5BC-70C3CFD6EFEA}"/>
              </a:ext>
            </a:extLst>
          </p:cNvPr>
          <p:cNvGrpSpPr/>
          <p:nvPr/>
        </p:nvGrpSpPr>
        <p:grpSpPr>
          <a:xfrm>
            <a:off x="5654016" y="2116167"/>
            <a:ext cx="4483460" cy="942682"/>
            <a:chOff x="5654016" y="2116167"/>
            <a:chExt cx="4483460" cy="942682"/>
          </a:xfrm>
        </p:grpSpPr>
        <p:sp>
          <p:nvSpPr>
            <p:cNvPr id="197" name="Freeform: Shape 16">
              <a:extLst>
                <a:ext uri="{FF2B5EF4-FFF2-40B4-BE49-F238E27FC236}">
                  <a16:creationId xmlns:a16="http://schemas.microsoft.com/office/drawing/2014/main" id="{EA044814-B372-EDDC-8398-3FA67D29FC29}"/>
                </a:ext>
              </a:extLst>
            </p:cNvPr>
            <p:cNvSpPr/>
            <p:nvPr/>
          </p:nvSpPr>
          <p:spPr>
            <a:xfrm>
              <a:off x="5864083" y="2196828"/>
              <a:ext cx="4273393" cy="862021"/>
            </a:xfrm>
            <a:custGeom>
              <a:avLst/>
              <a:gdLst>
                <a:gd name="connsiteX0" fmla="*/ 532 w 4075925"/>
                <a:gd name="connsiteY0" fmla="*/ 0 h 822189"/>
                <a:gd name="connsiteX1" fmla="*/ 134535 w 4075925"/>
                <a:gd name="connsiteY1" fmla="*/ 0 h 822189"/>
                <a:gd name="connsiteX2" fmla="*/ 492075 w 4075925"/>
                <a:gd name="connsiteY2" fmla="*/ 0 h 822189"/>
                <a:gd name="connsiteX3" fmla="*/ 1007172 w 4075925"/>
                <a:gd name="connsiteY3" fmla="*/ 0 h 822189"/>
                <a:gd name="connsiteX4" fmla="*/ 1613735 w 4075925"/>
                <a:gd name="connsiteY4" fmla="*/ 0 h 822189"/>
                <a:gd name="connsiteX5" fmla="*/ 2245727 w 4075925"/>
                <a:gd name="connsiteY5" fmla="*/ 0 h 822189"/>
                <a:gd name="connsiteX6" fmla="*/ 2837055 w 4075925"/>
                <a:gd name="connsiteY6" fmla="*/ 0 h 822189"/>
                <a:gd name="connsiteX7" fmla="*/ 3321684 w 4075925"/>
                <a:gd name="connsiteY7" fmla="*/ 0 h 822189"/>
                <a:gd name="connsiteX8" fmla="*/ 3633578 w 4075925"/>
                <a:gd name="connsiteY8" fmla="*/ 0 h 822189"/>
                <a:gd name="connsiteX9" fmla="*/ 4075727 w 4075925"/>
                <a:gd name="connsiteY9" fmla="*/ 412441 h 822189"/>
                <a:gd name="connsiteX10" fmla="*/ 3989946 w 4075925"/>
                <a:gd name="connsiteY10" fmla="*/ 684316 h 822189"/>
                <a:gd name="connsiteX11" fmla="*/ 3680512 w 4075925"/>
                <a:gd name="connsiteY11" fmla="*/ 822187 h 822189"/>
                <a:gd name="connsiteX12" fmla="*/ 3680512 w 4075925"/>
                <a:gd name="connsiteY12" fmla="*/ 759140 h 822189"/>
                <a:gd name="connsiteX13" fmla="*/ 4022348 w 4075925"/>
                <a:gd name="connsiteY13" fmla="*/ 411094 h 822189"/>
                <a:gd name="connsiteX14" fmla="*/ 3825004 w 4075925"/>
                <a:gd name="connsiteY14" fmla="*/ 100723 h 822189"/>
                <a:gd name="connsiteX15" fmla="*/ 3627016 w 4075925"/>
                <a:gd name="connsiteY15" fmla="*/ 70547 h 822189"/>
                <a:gd name="connsiteX16" fmla="*/ 3310024 w 4075925"/>
                <a:gd name="connsiteY16" fmla="*/ 70547 h 822189"/>
                <a:gd name="connsiteX17" fmla="*/ 2818540 w 4075925"/>
                <a:gd name="connsiteY17" fmla="*/ 70547 h 822189"/>
                <a:gd name="connsiteX18" fmla="*/ 2220356 w 4075925"/>
                <a:gd name="connsiteY18" fmla="*/ 70547 h 822189"/>
                <a:gd name="connsiteX19" fmla="*/ 1583266 w 4075925"/>
                <a:gd name="connsiteY19" fmla="*/ 70547 h 822189"/>
                <a:gd name="connsiteX20" fmla="*/ 975004 w 4075925"/>
                <a:gd name="connsiteY20" fmla="*/ 70547 h 822189"/>
                <a:gd name="connsiteX21" fmla="*/ 463364 w 4075925"/>
                <a:gd name="connsiteY21" fmla="*/ 70547 h 822189"/>
                <a:gd name="connsiteX22" fmla="*/ 116079 w 4075925"/>
                <a:gd name="connsiteY22" fmla="*/ 70547 h 822189"/>
                <a:gd name="connsiteX23" fmla="*/ 4 w 4075925"/>
                <a:gd name="connsiteY23" fmla="*/ 70547 h 822189"/>
                <a:gd name="connsiteX24" fmla="*/ 532 w 4075925"/>
                <a:gd name="connsiteY24" fmla="*/ 0 h 822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075925" h="822189">
                  <a:moveTo>
                    <a:pt x="532" y="0"/>
                  </a:moveTo>
                  <a:cubicBezTo>
                    <a:pt x="45180" y="0"/>
                    <a:pt x="89828" y="0"/>
                    <a:pt x="134535" y="0"/>
                  </a:cubicBezTo>
                  <a:cubicBezTo>
                    <a:pt x="253715" y="0"/>
                    <a:pt x="372895" y="0"/>
                    <a:pt x="492075" y="0"/>
                  </a:cubicBezTo>
                  <a:cubicBezTo>
                    <a:pt x="663754" y="0"/>
                    <a:pt x="835493" y="0"/>
                    <a:pt x="1007172" y="0"/>
                  </a:cubicBezTo>
                  <a:cubicBezTo>
                    <a:pt x="1209379" y="0"/>
                    <a:pt x="1411528" y="0"/>
                    <a:pt x="1613735" y="0"/>
                  </a:cubicBezTo>
                  <a:cubicBezTo>
                    <a:pt x="1824379" y="0"/>
                    <a:pt x="2035024" y="0"/>
                    <a:pt x="2245727" y="0"/>
                  </a:cubicBezTo>
                  <a:cubicBezTo>
                    <a:pt x="2442836" y="0"/>
                    <a:pt x="2639946" y="0"/>
                    <a:pt x="2837055" y="0"/>
                  </a:cubicBezTo>
                  <a:cubicBezTo>
                    <a:pt x="2998598" y="0"/>
                    <a:pt x="3160141" y="0"/>
                    <a:pt x="3321684" y="0"/>
                  </a:cubicBezTo>
                  <a:cubicBezTo>
                    <a:pt x="3425629" y="0"/>
                    <a:pt x="3529575" y="0"/>
                    <a:pt x="3633578" y="0"/>
                  </a:cubicBezTo>
                  <a:cubicBezTo>
                    <a:pt x="3876450" y="0"/>
                    <a:pt x="4070922" y="163008"/>
                    <a:pt x="4075727" y="412441"/>
                  </a:cubicBezTo>
                  <a:cubicBezTo>
                    <a:pt x="4076547" y="454160"/>
                    <a:pt x="4078774" y="577090"/>
                    <a:pt x="3989946" y="684316"/>
                  </a:cubicBezTo>
                  <a:cubicBezTo>
                    <a:pt x="3873696" y="824590"/>
                    <a:pt x="3680512" y="822187"/>
                    <a:pt x="3680512" y="822187"/>
                  </a:cubicBezTo>
                  <a:lnTo>
                    <a:pt x="3680512" y="759140"/>
                  </a:lnTo>
                  <a:cubicBezTo>
                    <a:pt x="3680512" y="759140"/>
                    <a:pt x="4022348" y="729785"/>
                    <a:pt x="4022348" y="411094"/>
                  </a:cubicBezTo>
                  <a:cubicBezTo>
                    <a:pt x="4022348" y="278379"/>
                    <a:pt x="3947055" y="155215"/>
                    <a:pt x="3825004" y="100723"/>
                  </a:cubicBezTo>
                  <a:cubicBezTo>
                    <a:pt x="3761254" y="72305"/>
                    <a:pt x="3695102" y="70547"/>
                    <a:pt x="3627016" y="70547"/>
                  </a:cubicBezTo>
                  <a:cubicBezTo>
                    <a:pt x="3521371" y="70547"/>
                    <a:pt x="3415669" y="70547"/>
                    <a:pt x="3310024" y="70547"/>
                  </a:cubicBezTo>
                  <a:cubicBezTo>
                    <a:pt x="3146196" y="70547"/>
                    <a:pt x="2982367" y="70547"/>
                    <a:pt x="2818540" y="70547"/>
                  </a:cubicBezTo>
                  <a:cubicBezTo>
                    <a:pt x="2619145" y="70547"/>
                    <a:pt x="2419750" y="70547"/>
                    <a:pt x="2220356" y="70547"/>
                  </a:cubicBezTo>
                  <a:cubicBezTo>
                    <a:pt x="2008012" y="70547"/>
                    <a:pt x="1795610" y="70547"/>
                    <a:pt x="1583266" y="70547"/>
                  </a:cubicBezTo>
                  <a:cubicBezTo>
                    <a:pt x="1380531" y="70547"/>
                    <a:pt x="1177739" y="70547"/>
                    <a:pt x="975004" y="70547"/>
                  </a:cubicBezTo>
                  <a:cubicBezTo>
                    <a:pt x="804438" y="70547"/>
                    <a:pt x="633872" y="70547"/>
                    <a:pt x="463364" y="70547"/>
                  </a:cubicBezTo>
                  <a:cubicBezTo>
                    <a:pt x="347582" y="70547"/>
                    <a:pt x="231860" y="70547"/>
                    <a:pt x="116079" y="70547"/>
                  </a:cubicBezTo>
                  <a:cubicBezTo>
                    <a:pt x="77407" y="70547"/>
                    <a:pt x="38676" y="70547"/>
                    <a:pt x="4" y="70547"/>
                  </a:cubicBezTo>
                  <a:cubicBezTo>
                    <a:pt x="-54" y="70547"/>
                    <a:pt x="532" y="0"/>
                    <a:pt x="532" y="0"/>
                  </a:cubicBezTo>
                  <a:close/>
                </a:path>
              </a:pathLst>
            </a:custGeom>
            <a:solidFill>
              <a:srgbClr val="F29B26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</a:endParaRPr>
            </a:p>
          </p:txBody>
        </p:sp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7B32B201-569F-D69B-AFDA-9A3469E9372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378707" y="2300465"/>
              <a:ext cx="654744" cy="654744"/>
            </a:xfrm>
            <a:prstGeom prst="ellipse">
              <a:avLst/>
            </a:prstGeom>
            <a:solidFill>
              <a:srgbClr val="F29B2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Book Antiqua" panose="02040602050305030304" pitchFamily="18" charset="0"/>
                </a:rPr>
                <a:t>3</a:t>
              </a:r>
            </a:p>
          </p:txBody>
        </p:sp>
        <p:sp>
          <p:nvSpPr>
            <p:cNvPr id="242" name="Freeform: Shape 11">
              <a:extLst>
                <a:ext uri="{FF2B5EF4-FFF2-40B4-BE49-F238E27FC236}">
                  <a16:creationId xmlns:a16="http://schemas.microsoft.com/office/drawing/2014/main" id="{FE7FE6B0-13F4-DE48-ABAC-C36927D651F9}"/>
                </a:ext>
              </a:extLst>
            </p:cNvPr>
            <p:cNvSpPr/>
            <p:nvPr/>
          </p:nvSpPr>
          <p:spPr>
            <a:xfrm>
              <a:off x="5654016" y="2203463"/>
              <a:ext cx="266922" cy="441023"/>
            </a:xfrm>
            <a:custGeom>
              <a:avLst/>
              <a:gdLst>
                <a:gd name="connsiteX0" fmla="*/ 0 w 254589"/>
                <a:gd name="connsiteY0" fmla="*/ 0 h 420644"/>
                <a:gd name="connsiteX1" fmla="*/ 0 w 254589"/>
                <a:gd name="connsiteY1" fmla="*/ 338203 h 420644"/>
                <a:gd name="connsiteX2" fmla="*/ 254590 w 254589"/>
                <a:gd name="connsiteY2" fmla="*/ 420645 h 420644"/>
                <a:gd name="connsiteX3" fmla="*/ 254590 w 254589"/>
                <a:gd name="connsiteY3" fmla="*/ 74297 h 42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589" h="420644">
                  <a:moveTo>
                    <a:pt x="0" y="0"/>
                  </a:moveTo>
                  <a:lnTo>
                    <a:pt x="0" y="338203"/>
                  </a:lnTo>
                  <a:lnTo>
                    <a:pt x="254590" y="420645"/>
                  </a:lnTo>
                  <a:lnTo>
                    <a:pt x="254590" y="74297"/>
                  </a:lnTo>
                  <a:close/>
                </a:path>
              </a:pathLst>
            </a:custGeom>
            <a:solidFill>
              <a:srgbClr val="FFA529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</a:endParaRPr>
            </a:p>
          </p:txBody>
        </p:sp>
        <p:sp>
          <p:nvSpPr>
            <p:cNvPr id="243" name="Freeform: Shape 12">
              <a:extLst>
                <a:ext uri="{FF2B5EF4-FFF2-40B4-BE49-F238E27FC236}">
                  <a16:creationId xmlns:a16="http://schemas.microsoft.com/office/drawing/2014/main" id="{41741FDE-B4E0-317C-82EB-AD1E90117715}"/>
                </a:ext>
              </a:extLst>
            </p:cNvPr>
            <p:cNvSpPr/>
            <p:nvPr/>
          </p:nvSpPr>
          <p:spPr>
            <a:xfrm>
              <a:off x="5920941" y="2279209"/>
              <a:ext cx="350042" cy="365277"/>
            </a:xfrm>
            <a:custGeom>
              <a:avLst/>
              <a:gdLst>
                <a:gd name="connsiteX0" fmla="*/ 333867 w 333867"/>
                <a:gd name="connsiteY0" fmla="*/ 0 h 348398"/>
                <a:gd name="connsiteX1" fmla="*/ 333867 w 333867"/>
                <a:gd name="connsiteY1" fmla="*/ 348398 h 348398"/>
                <a:gd name="connsiteX2" fmla="*/ 0 w 333867"/>
                <a:gd name="connsiteY2" fmla="*/ 348398 h 348398"/>
                <a:gd name="connsiteX3" fmla="*/ 0 w 333867"/>
                <a:gd name="connsiteY3" fmla="*/ 2051 h 348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867" h="348398">
                  <a:moveTo>
                    <a:pt x="333867" y="0"/>
                  </a:moveTo>
                  <a:lnTo>
                    <a:pt x="333867" y="348398"/>
                  </a:lnTo>
                  <a:lnTo>
                    <a:pt x="0" y="348398"/>
                  </a:lnTo>
                  <a:lnTo>
                    <a:pt x="0" y="2051"/>
                  </a:lnTo>
                  <a:close/>
                </a:path>
              </a:pathLst>
            </a:custGeom>
            <a:solidFill>
              <a:srgbClr val="F29B26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</a:endParaRPr>
            </a:p>
          </p:txBody>
        </p:sp>
        <p:sp>
          <p:nvSpPr>
            <p:cNvPr id="244" name="Freeform: Shape 13">
              <a:extLst>
                <a:ext uri="{FF2B5EF4-FFF2-40B4-BE49-F238E27FC236}">
                  <a16:creationId xmlns:a16="http://schemas.microsoft.com/office/drawing/2014/main" id="{4AEEBD1B-88AB-916C-57CB-579835C29BDA}"/>
                </a:ext>
              </a:extLst>
            </p:cNvPr>
            <p:cNvSpPr/>
            <p:nvPr/>
          </p:nvSpPr>
          <p:spPr>
            <a:xfrm>
              <a:off x="6270983" y="2203463"/>
              <a:ext cx="265141" cy="441023"/>
            </a:xfrm>
            <a:custGeom>
              <a:avLst/>
              <a:gdLst>
                <a:gd name="connsiteX0" fmla="*/ 252891 w 252890"/>
                <a:gd name="connsiteY0" fmla="*/ 0 h 420644"/>
                <a:gd name="connsiteX1" fmla="*/ 252891 w 252890"/>
                <a:gd name="connsiteY1" fmla="*/ 333340 h 420644"/>
                <a:gd name="connsiteX2" fmla="*/ 0 w 252890"/>
                <a:gd name="connsiteY2" fmla="*/ 420645 h 420644"/>
                <a:gd name="connsiteX3" fmla="*/ 0 w 252890"/>
                <a:gd name="connsiteY3" fmla="*/ 72246 h 42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2890" h="420644">
                  <a:moveTo>
                    <a:pt x="252891" y="0"/>
                  </a:moveTo>
                  <a:lnTo>
                    <a:pt x="252891" y="333340"/>
                  </a:lnTo>
                  <a:lnTo>
                    <a:pt x="0" y="420645"/>
                  </a:lnTo>
                  <a:lnTo>
                    <a:pt x="0" y="72246"/>
                  </a:lnTo>
                  <a:close/>
                </a:path>
              </a:pathLst>
            </a:custGeom>
            <a:solidFill>
              <a:srgbClr val="D28721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</a:endParaRPr>
            </a:p>
          </p:txBody>
        </p:sp>
        <p:sp>
          <p:nvSpPr>
            <p:cNvPr id="245" name="Freeform: Shape 14">
              <a:extLst>
                <a:ext uri="{FF2B5EF4-FFF2-40B4-BE49-F238E27FC236}">
                  <a16:creationId xmlns:a16="http://schemas.microsoft.com/office/drawing/2014/main" id="{D590D3EF-26F4-AE69-5E84-2A641B057D13}"/>
                </a:ext>
              </a:extLst>
            </p:cNvPr>
            <p:cNvSpPr/>
            <p:nvPr/>
          </p:nvSpPr>
          <p:spPr>
            <a:xfrm>
              <a:off x="5654693" y="2116167"/>
              <a:ext cx="882047" cy="173315"/>
            </a:xfrm>
            <a:custGeom>
              <a:avLst/>
              <a:gdLst>
                <a:gd name="connsiteX0" fmla="*/ 841289 w 841289"/>
                <a:gd name="connsiteY0" fmla="*/ 76934 h 153867"/>
                <a:gd name="connsiteX1" fmla="*/ 420645 w 841289"/>
                <a:gd name="connsiteY1" fmla="*/ 153867 h 153867"/>
                <a:gd name="connsiteX2" fmla="*/ 0 w 841289"/>
                <a:gd name="connsiteY2" fmla="*/ 76934 h 153867"/>
                <a:gd name="connsiteX3" fmla="*/ 420645 w 841289"/>
                <a:gd name="connsiteY3" fmla="*/ 0 h 153867"/>
                <a:gd name="connsiteX4" fmla="*/ 841289 w 841289"/>
                <a:gd name="connsiteY4" fmla="*/ 76934 h 15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1289" h="153867">
                  <a:moveTo>
                    <a:pt x="841289" y="76934"/>
                  </a:moveTo>
                  <a:cubicBezTo>
                    <a:pt x="841289" y="119423"/>
                    <a:pt x="652960" y="153867"/>
                    <a:pt x="420645" y="153867"/>
                  </a:cubicBezTo>
                  <a:cubicBezTo>
                    <a:pt x="188329" y="153867"/>
                    <a:pt x="0" y="119423"/>
                    <a:pt x="0" y="76934"/>
                  </a:cubicBezTo>
                  <a:cubicBezTo>
                    <a:pt x="0" y="34444"/>
                    <a:pt x="188329" y="0"/>
                    <a:pt x="420645" y="0"/>
                  </a:cubicBezTo>
                  <a:cubicBezTo>
                    <a:pt x="652960" y="0"/>
                    <a:pt x="841289" y="34444"/>
                    <a:pt x="841289" y="76934"/>
                  </a:cubicBezTo>
                  <a:close/>
                </a:path>
              </a:pathLst>
            </a:custGeom>
            <a:solidFill>
              <a:srgbClr val="F29B26">
                <a:lumMod val="75000"/>
              </a:srgbClr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</a:endParaRPr>
            </a:p>
          </p:txBody>
        </p:sp>
        <p:sp>
          <p:nvSpPr>
            <p:cNvPr id="246" name="Freeform: Shape 15">
              <a:extLst>
                <a:ext uri="{FF2B5EF4-FFF2-40B4-BE49-F238E27FC236}">
                  <a16:creationId xmlns:a16="http://schemas.microsoft.com/office/drawing/2014/main" id="{25D0AFAD-F5A2-3068-AE7D-3AD7683A0F6A}"/>
                </a:ext>
              </a:extLst>
            </p:cNvPr>
            <p:cNvSpPr/>
            <p:nvPr/>
          </p:nvSpPr>
          <p:spPr>
            <a:xfrm>
              <a:off x="5958478" y="2163225"/>
              <a:ext cx="274479" cy="67207"/>
            </a:xfrm>
            <a:custGeom>
              <a:avLst/>
              <a:gdLst>
                <a:gd name="connsiteX0" fmla="*/ 261797 w 261796"/>
                <a:gd name="connsiteY0" fmla="*/ 32051 h 64101"/>
                <a:gd name="connsiteX1" fmla="*/ 130898 w 261796"/>
                <a:gd name="connsiteY1" fmla="*/ 64102 h 64101"/>
                <a:gd name="connsiteX2" fmla="*/ 0 w 261796"/>
                <a:gd name="connsiteY2" fmla="*/ 32051 h 64101"/>
                <a:gd name="connsiteX3" fmla="*/ 130898 w 261796"/>
                <a:gd name="connsiteY3" fmla="*/ 0 h 64101"/>
                <a:gd name="connsiteX4" fmla="*/ 261797 w 261796"/>
                <a:gd name="connsiteY4" fmla="*/ 32051 h 6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796" h="64101">
                  <a:moveTo>
                    <a:pt x="261797" y="32051"/>
                  </a:moveTo>
                  <a:cubicBezTo>
                    <a:pt x="261797" y="49752"/>
                    <a:pt x="203192" y="64102"/>
                    <a:pt x="130898" y="64102"/>
                  </a:cubicBezTo>
                  <a:cubicBezTo>
                    <a:pt x="58605" y="64102"/>
                    <a:pt x="0" y="49752"/>
                    <a:pt x="0" y="32051"/>
                  </a:cubicBezTo>
                  <a:cubicBezTo>
                    <a:pt x="0" y="14350"/>
                    <a:pt x="58605" y="0"/>
                    <a:pt x="130898" y="0"/>
                  </a:cubicBezTo>
                  <a:cubicBezTo>
                    <a:pt x="203191" y="0"/>
                    <a:pt x="261797" y="14350"/>
                    <a:pt x="261797" y="32051"/>
                  </a:cubicBezTo>
                  <a:close/>
                </a:path>
              </a:pathLst>
            </a:custGeom>
            <a:solidFill>
              <a:srgbClr val="F29B26">
                <a:lumMod val="60000"/>
                <a:lumOff val="40000"/>
              </a:srgbClr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</a:endParaRPr>
            </a:p>
          </p:txBody>
        </p:sp>
        <p:sp>
          <p:nvSpPr>
            <p:cNvPr id="285" name="Rectangle 284">
              <a:extLst>
                <a:ext uri="{FF2B5EF4-FFF2-40B4-BE49-F238E27FC236}">
                  <a16:creationId xmlns:a16="http://schemas.microsoft.com/office/drawing/2014/main" id="{BCBE2E00-C324-F674-9083-9EB0B218E35D}"/>
                </a:ext>
              </a:extLst>
            </p:cNvPr>
            <p:cNvSpPr/>
            <p:nvPr/>
          </p:nvSpPr>
          <p:spPr>
            <a:xfrm>
              <a:off x="6530780" y="2349561"/>
              <a:ext cx="291762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/>
              <a:r>
                <a:rPr lang="en-GB" sz="1600" b="1" kern="0" dirty="0">
                  <a:solidFill>
                    <a:prstClr val="black"/>
                  </a:solidFill>
                  <a:latin typeface="Book Antiqua" panose="02040602050305030304" pitchFamily="18" charset="0"/>
                </a:rPr>
                <a:t>Depositors don’t pay the premium.</a:t>
              </a:r>
            </a:p>
          </p:txBody>
        </p:sp>
      </p:grpSp>
      <p:grpSp>
        <p:nvGrpSpPr>
          <p:cNvPr id="302" name="Group 301">
            <a:extLst>
              <a:ext uri="{FF2B5EF4-FFF2-40B4-BE49-F238E27FC236}">
                <a16:creationId xmlns:a16="http://schemas.microsoft.com/office/drawing/2014/main" id="{B4430825-E812-36B0-EBC4-8BEA96DB7078}"/>
              </a:ext>
            </a:extLst>
          </p:cNvPr>
          <p:cNvGrpSpPr/>
          <p:nvPr/>
        </p:nvGrpSpPr>
        <p:grpSpPr>
          <a:xfrm>
            <a:off x="5654016" y="3291125"/>
            <a:ext cx="4484076" cy="1120212"/>
            <a:chOff x="5654016" y="3291125"/>
            <a:chExt cx="4484076" cy="1120212"/>
          </a:xfrm>
        </p:grpSpPr>
        <p:sp>
          <p:nvSpPr>
            <p:cNvPr id="198" name="Freeform: Shape 22">
              <a:extLst>
                <a:ext uri="{FF2B5EF4-FFF2-40B4-BE49-F238E27FC236}">
                  <a16:creationId xmlns:a16="http://schemas.microsoft.com/office/drawing/2014/main" id="{2A6BFF12-5C2B-4DAB-3A46-68B7C504BA22}"/>
                </a:ext>
              </a:extLst>
            </p:cNvPr>
            <p:cNvSpPr/>
            <p:nvPr/>
          </p:nvSpPr>
          <p:spPr>
            <a:xfrm>
              <a:off x="5864699" y="3371784"/>
              <a:ext cx="4273393" cy="862022"/>
            </a:xfrm>
            <a:custGeom>
              <a:avLst/>
              <a:gdLst>
                <a:gd name="connsiteX0" fmla="*/ 531 w 4075925"/>
                <a:gd name="connsiteY0" fmla="*/ 0 h 822190"/>
                <a:gd name="connsiteX1" fmla="*/ 134536 w 4075925"/>
                <a:gd name="connsiteY1" fmla="*/ 0 h 822190"/>
                <a:gd name="connsiteX2" fmla="*/ 492074 w 4075925"/>
                <a:gd name="connsiteY2" fmla="*/ 0 h 822190"/>
                <a:gd name="connsiteX3" fmla="*/ 1007172 w 4075925"/>
                <a:gd name="connsiteY3" fmla="*/ 0 h 822190"/>
                <a:gd name="connsiteX4" fmla="*/ 1613735 w 4075925"/>
                <a:gd name="connsiteY4" fmla="*/ 0 h 822190"/>
                <a:gd name="connsiteX5" fmla="*/ 2245727 w 4075925"/>
                <a:gd name="connsiteY5" fmla="*/ 0 h 822190"/>
                <a:gd name="connsiteX6" fmla="*/ 2837055 w 4075925"/>
                <a:gd name="connsiteY6" fmla="*/ 0 h 822190"/>
                <a:gd name="connsiteX7" fmla="*/ 3321684 w 4075925"/>
                <a:gd name="connsiteY7" fmla="*/ 0 h 822190"/>
                <a:gd name="connsiteX8" fmla="*/ 3633578 w 4075925"/>
                <a:gd name="connsiteY8" fmla="*/ 0 h 822190"/>
                <a:gd name="connsiteX9" fmla="*/ 4075727 w 4075925"/>
                <a:gd name="connsiteY9" fmla="*/ 412441 h 822190"/>
                <a:gd name="connsiteX10" fmla="*/ 3989946 w 4075925"/>
                <a:gd name="connsiteY10" fmla="*/ 684316 h 822190"/>
                <a:gd name="connsiteX11" fmla="*/ 3680512 w 4075925"/>
                <a:gd name="connsiteY11" fmla="*/ 822187 h 822190"/>
                <a:gd name="connsiteX12" fmla="*/ 3680512 w 4075925"/>
                <a:gd name="connsiteY12" fmla="*/ 759141 h 822190"/>
                <a:gd name="connsiteX13" fmla="*/ 4022348 w 4075925"/>
                <a:gd name="connsiteY13" fmla="*/ 411094 h 822190"/>
                <a:gd name="connsiteX14" fmla="*/ 3825004 w 4075925"/>
                <a:gd name="connsiteY14" fmla="*/ 100781 h 822190"/>
                <a:gd name="connsiteX15" fmla="*/ 3627016 w 4075925"/>
                <a:gd name="connsiteY15" fmla="*/ 70605 h 822190"/>
                <a:gd name="connsiteX16" fmla="*/ 3310024 w 4075925"/>
                <a:gd name="connsiteY16" fmla="*/ 70605 h 822190"/>
                <a:gd name="connsiteX17" fmla="*/ 2818539 w 4075925"/>
                <a:gd name="connsiteY17" fmla="*/ 70605 h 822190"/>
                <a:gd name="connsiteX18" fmla="*/ 2220356 w 4075925"/>
                <a:gd name="connsiteY18" fmla="*/ 70605 h 822190"/>
                <a:gd name="connsiteX19" fmla="*/ 1583266 w 4075925"/>
                <a:gd name="connsiteY19" fmla="*/ 70605 h 822190"/>
                <a:gd name="connsiteX20" fmla="*/ 975004 w 4075925"/>
                <a:gd name="connsiteY20" fmla="*/ 70605 h 822190"/>
                <a:gd name="connsiteX21" fmla="*/ 463364 w 4075925"/>
                <a:gd name="connsiteY21" fmla="*/ 70605 h 822190"/>
                <a:gd name="connsiteX22" fmla="*/ 116078 w 4075925"/>
                <a:gd name="connsiteY22" fmla="*/ 70605 h 822190"/>
                <a:gd name="connsiteX23" fmla="*/ 4 w 4075925"/>
                <a:gd name="connsiteY23" fmla="*/ 70605 h 822190"/>
                <a:gd name="connsiteX24" fmla="*/ 531 w 4075925"/>
                <a:gd name="connsiteY24" fmla="*/ 0 h 82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075925" h="822190">
                  <a:moveTo>
                    <a:pt x="531" y="0"/>
                  </a:moveTo>
                  <a:cubicBezTo>
                    <a:pt x="45180" y="0"/>
                    <a:pt x="89828" y="0"/>
                    <a:pt x="134536" y="0"/>
                  </a:cubicBezTo>
                  <a:cubicBezTo>
                    <a:pt x="253715" y="0"/>
                    <a:pt x="372895" y="0"/>
                    <a:pt x="492074" y="0"/>
                  </a:cubicBezTo>
                  <a:cubicBezTo>
                    <a:pt x="663754" y="0"/>
                    <a:pt x="835492" y="0"/>
                    <a:pt x="1007172" y="0"/>
                  </a:cubicBezTo>
                  <a:cubicBezTo>
                    <a:pt x="1209379" y="0"/>
                    <a:pt x="1411527" y="0"/>
                    <a:pt x="1613735" y="0"/>
                  </a:cubicBezTo>
                  <a:cubicBezTo>
                    <a:pt x="1824379" y="0"/>
                    <a:pt x="2035024" y="0"/>
                    <a:pt x="2245727" y="0"/>
                  </a:cubicBezTo>
                  <a:cubicBezTo>
                    <a:pt x="2442836" y="0"/>
                    <a:pt x="2639946" y="0"/>
                    <a:pt x="2837055" y="0"/>
                  </a:cubicBezTo>
                  <a:cubicBezTo>
                    <a:pt x="2998598" y="0"/>
                    <a:pt x="3160141" y="0"/>
                    <a:pt x="3321684" y="0"/>
                  </a:cubicBezTo>
                  <a:cubicBezTo>
                    <a:pt x="3425629" y="0"/>
                    <a:pt x="3529574" y="0"/>
                    <a:pt x="3633578" y="0"/>
                  </a:cubicBezTo>
                  <a:cubicBezTo>
                    <a:pt x="3876450" y="0"/>
                    <a:pt x="4070922" y="163008"/>
                    <a:pt x="4075727" y="412441"/>
                  </a:cubicBezTo>
                  <a:cubicBezTo>
                    <a:pt x="4076547" y="454160"/>
                    <a:pt x="4078774" y="577090"/>
                    <a:pt x="3989946" y="684316"/>
                  </a:cubicBezTo>
                  <a:cubicBezTo>
                    <a:pt x="3873696" y="824590"/>
                    <a:pt x="3680512" y="822187"/>
                    <a:pt x="3680512" y="822187"/>
                  </a:cubicBezTo>
                  <a:lnTo>
                    <a:pt x="3680512" y="759141"/>
                  </a:lnTo>
                  <a:cubicBezTo>
                    <a:pt x="3680512" y="759141"/>
                    <a:pt x="4022348" y="729785"/>
                    <a:pt x="4022348" y="411094"/>
                  </a:cubicBezTo>
                  <a:cubicBezTo>
                    <a:pt x="4022348" y="278379"/>
                    <a:pt x="3947055" y="155215"/>
                    <a:pt x="3825004" y="100781"/>
                  </a:cubicBezTo>
                  <a:cubicBezTo>
                    <a:pt x="3761254" y="72363"/>
                    <a:pt x="3695102" y="70605"/>
                    <a:pt x="3627016" y="70605"/>
                  </a:cubicBezTo>
                  <a:cubicBezTo>
                    <a:pt x="3521372" y="70605"/>
                    <a:pt x="3415668" y="70605"/>
                    <a:pt x="3310024" y="70605"/>
                  </a:cubicBezTo>
                  <a:cubicBezTo>
                    <a:pt x="3146196" y="70605"/>
                    <a:pt x="2982368" y="70605"/>
                    <a:pt x="2818539" y="70605"/>
                  </a:cubicBezTo>
                  <a:cubicBezTo>
                    <a:pt x="2619145" y="70605"/>
                    <a:pt x="2419751" y="70605"/>
                    <a:pt x="2220356" y="70605"/>
                  </a:cubicBezTo>
                  <a:cubicBezTo>
                    <a:pt x="2008012" y="70605"/>
                    <a:pt x="1795610" y="70605"/>
                    <a:pt x="1583266" y="70605"/>
                  </a:cubicBezTo>
                  <a:cubicBezTo>
                    <a:pt x="1380532" y="70605"/>
                    <a:pt x="1177738" y="70605"/>
                    <a:pt x="975004" y="70605"/>
                  </a:cubicBezTo>
                  <a:cubicBezTo>
                    <a:pt x="804438" y="70605"/>
                    <a:pt x="633871" y="70605"/>
                    <a:pt x="463364" y="70605"/>
                  </a:cubicBezTo>
                  <a:cubicBezTo>
                    <a:pt x="347582" y="70605"/>
                    <a:pt x="231860" y="70605"/>
                    <a:pt x="116078" y="70605"/>
                  </a:cubicBezTo>
                  <a:cubicBezTo>
                    <a:pt x="77407" y="70605"/>
                    <a:pt x="38676" y="70605"/>
                    <a:pt x="4" y="70605"/>
                  </a:cubicBezTo>
                  <a:cubicBezTo>
                    <a:pt x="-55" y="70605"/>
                    <a:pt x="531" y="0"/>
                    <a:pt x="531" y="0"/>
                  </a:cubicBezTo>
                  <a:close/>
                </a:path>
              </a:pathLst>
            </a:custGeom>
            <a:solidFill>
              <a:srgbClr val="445469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</a:endParaRPr>
            </a:p>
          </p:txBody>
        </p:sp>
        <p:sp>
          <p:nvSpPr>
            <p:cNvPr id="204" name="Oval 203">
              <a:extLst>
                <a:ext uri="{FF2B5EF4-FFF2-40B4-BE49-F238E27FC236}">
                  <a16:creationId xmlns:a16="http://schemas.microsoft.com/office/drawing/2014/main" id="{6A4A40E1-2FC3-545F-3798-8A8C683BD19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378707" y="3475423"/>
              <a:ext cx="654744" cy="654744"/>
            </a:xfrm>
            <a:prstGeom prst="ellipse">
              <a:avLst/>
            </a:prstGeom>
            <a:solidFill>
              <a:srgbClr val="445469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Book Antiqua" panose="02040602050305030304" pitchFamily="18" charset="0"/>
                </a:rPr>
                <a:t>5</a:t>
              </a:r>
            </a:p>
          </p:txBody>
        </p:sp>
        <p:sp>
          <p:nvSpPr>
            <p:cNvPr id="247" name="Freeform: Shape 17">
              <a:extLst>
                <a:ext uri="{FF2B5EF4-FFF2-40B4-BE49-F238E27FC236}">
                  <a16:creationId xmlns:a16="http://schemas.microsoft.com/office/drawing/2014/main" id="{064C9028-C3C7-91FD-611C-609DF640C1E6}"/>
                </a:ext>
              </a:extLst>
            </p:cNvPr>
            <p:cNvSpPr/>
            <p:nvPr/>
          </p:nvSpPr>
          <p:spPr>
            <a:xfrm>
              <a:off x="5654016" y="3378480"/>
              <a:ext cx="266922" cy="441023"/>
            </a:xfrm>
            <a:custGeom>
              <a:avLst/>
              <a:gdLst>
                <a:gd name="connsiteX0" fmla="*/ 0 w 254589"/>
                <a:gd name="connsiteY0" fmla="*/ 0 h 420644"/>
                <a:gd name="connsiteX1" fmla="*/ 0 w 254589"/>
                <a:gd name="connsiteY1" fmla="*/ 338203 h 420644"/>
                <a:gd name="connsiteX2" fmla="*/ 254590 w 254589"/>
                <a:gd name="connsiteY2" fmla="*/ 420645 h 420644"/>
                <a:gd name="connsiteX3" fmla="*/ 254590 w 254589"/>
                <a:gd name="connsiteY3" fmla="*/ 74297 h 42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589" h="420644">
                  <a:moveTo>
                    <a:pt x="0" y="0"/>
                  </a:moveTo>
                  <a:lnTo>
                    <a:pt x="0" y="338203"/>
                  </a:lnTo>
                  <a:lnTo>
                    <a:pt x="254590" y="420645"/>
                  </a:lnTo>
                  <a:lnTo>
                    <a:pt x="254590" y="74297"/>
                  </a:lnTo>
                  <a:close/>
                </a:path>
              </a:pathLst>
            </a:custGeom>
            <a:solidFill>
              <a:srgbClr val="556984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</a:endParaRPr>
            </a:p>
          </p:txBody>
        </p:sp>
        <p:sp>
          <p:nvSpPr>
            <p:cNvPr id="248" name="Freeform: Shape 18">
              <a:extLst>
                <a:ext uri="{FF2B5EF4-FFF2-40B4-BE49-F238E27FC236}">
                  <a16:creationId xmlns:a16="http://schemas.microsoft.com/office/drawing/2014/main" id="{7FDF3F31-31B6-D9E8-121A-E8F6DFE325F8}"/>
                </a:ext>
              </a:extLst>
            </p:cNvPr>
            <p:cNvSpPr/>
            <p:nvPr/>
          </p:nvSpPr>
          <p:spPr>
            <a:xfrm>
              <a:off x="5920941" y="3454165"/>
              <a:ext cx="350103" cy="365338"/>
            </a:xfrm>
            <a:custGeom>
              <a:avLst/>
              <a:gdLst>
                <a:gd name="connsiteX0" fmla="*/ 333926 w 333925"/>
                <a:gd name="connsiteY0" fmla="*/ 0 h 348456"/>
                <a:gd name="connsiteX1" fmla="*/ 333926 w 333925"/>
                <a:gd name="connsiteY1" fmla="*/ 348457 h 348456"/>
                <a:gd name="connsiteX2" fmla="*/ 0 w 333925"/>
                <a:gd name="connsiteY2" fmla="*/ 348457 h 348456"/>
                <a:gd name="connsiteX3" fmla="*/ 0 w 333925"/>
                <a:gd name="connsiteY3" fmla="*/ 2109 h 348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925" h="348456">
                  <a:moveTo>
                    <a:pt x="333926" y="0"/>
                  </a:moveTo>
                  <a:lnTo>
                    <a:pt x="333926" y="348457"/>
                  </a:lnTo>
                  <a:lnTo>
                    <a:pt x="0" y="348457"/>
                  </a:lnTo>
                  <a:lnTo>
                    <a:pt x="0" y="2109"/>
                  </a:lnTo>
                  <a:close/>
                </a:path>
              </a:pathLst>
            </a:custGeom>
            <a:solidFill>
              <a:srgbClr val="445469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</a:endParaRPr>
            </a:p>
          </p:txBody>
        </p:sp>
        <p:sp>
          <p:nvSpPr>
            <p:cNvPr id="249" name="Freeform: Shape 19">
              <a:extLst>
                <a:ext uri="{FF2B5EF4-FFF2-40B4-BE49-F238E27FC236}">
                  <a16:creationId xmlns:a16="http://schemas.microsoft.com/office/drawing/2014/main" id="{2E549BED-AA84-0F4E-18FC-BE3EE813CF1F}"/>
                </a:ext>
              </a:extLst>
            </p:cNvPr>
            <p:cNvSpPr/>
            <p:nvPr/>
          </p:nvSpPr>
          <p:spPr>
            <a:xfrm>
              <a:off x="6271044" y="3378480"/>
              <a:ext cx="265080" cy="441023"/>
            </a:xfrm>
            <a:custGeom>
              <a:avLst/>
              <a:gdLst>
                <a:gd name="connsiteX0" fmla="*/ 252832 w 252832"/>
                <a:gd name="connsiteY0" fmla="*/ 0 h 420644"/>
                <a:gd name="connsiteX1" fmla="*/ 252832 w 252832"/>
                <a:gd name="connsiteY1" fmla="*/ 333340 h 420644"/>
                <a:gd name="connsiteX2" fmla="*/ 0 w 252832"/>
                <a:gd name="connsiteY2" fmla="*/ 420645 h 420644"/>
                <a:gd name="connsiteX3" fmla="*/ 0 w 252832"/>
                <a:gd name="connsiteY3" fmla="*/ 72188 h 42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2832" h="420644">
                  <a:moveTo>
                    <a:pt x="252832" y="0"/>
                  </a:moveTo>
                  <a:lnTo>
                    <a:pt x="252832" y="333340"/>
                  </a:lnTo>
                  <a:lnTo>
                    <a:pt x="0" y="420645"/>
                  </a:lnTo>
                  <a:lnTo>
                    <a:pt x="0" y="72188"/>
                  </a:lnTo>
                  <a:close/>
                </a:path>
              </a:pathLst>
            </a:custGeom>
            <a:solidFill>
              <a:srgbClr val="2F3A49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</a:endParaRPr>
            </a:p>
          </p:txBody>
        </p:sp>
        <p:sp>
          <p:nvSpPr>
            <p:cNvPr id="250" name="Freeform: Shape 20">
              <a:extLst>
                <a:ext uri="{FF2B5EF4-FFF2-40B4-BE49-F238E27FC236}">
                  <a16:creationId xmlns:a16="http://schemas.microsoft.com/office/drawing/2014/main" id="{18C92122-CBDE-3574-786A-964E972D883A}"/>
                </a:ext>
              </a:extLst>
            </p:cNvPr>
            <p:cNvSpPr/>
            <p:nvPr/>
          </p:nvSpPr>
          <p:spPr>
            <a:xfrm>
              <a:off x="5654693" y="3291125"/>
              <a:ext cx="882047" cy="173315"/>
            </a:xfrm>
            <a:custGeom>
              <a:avLst/>
              <a:gdLst>
                <a:gd name="connsiteX0" fmla="*/ 841289 w 841289"/>
                <a:gd name="connsiteY0" fmla="*/ 76934 h 153867"/>
                <a:gd name="connsiteX1" fmla="*/ 420645 w 841289"/>
                <a:gd name="connsiteY1" fmla="*/ 153867 h 153867"/>
                <a:gd name="connsiteX2" fmla="*/ 0 w 841289"/>
                <a:gd name="connsiteY2" fmla="*/ 76934 h 153867"/>
                <a:gd name="connsiteX3" fmla="*/ 420645 w 841289"/>
                <a:gd name="connsiteY3" fmla="*/ 0 h 153867"/>
                <a:gd name="connsiteX4" fmla="*/ 841289 w 841289"/>
                <a:gd name="connsiteY4" fmla="*/ 76934 h 15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1289" h="153867">
                  <a:moveTo>
                    <a:pt x="841289" y="76934"/>
                  </a:moveTo>
                  <a:cubicBezTo>
                    <a:pt x="841289" y="119423"/>
                    <a:pt x="652960" y="153867"/>
                    <a:pt x="420645" y="153867"/>
                  </a:cubicBezTo>
                  <a:cubicBezTo>
                    <a:pt x="188329" y="153867"/>
                    <a:pt x="0" y="119423"/>
                    <a:pt x="0" y="76934"/>
                  </a:cubicBezTo>
                  <a:cubicBezTo>
                    <a:pt x="0" y="34444"/>
                    <a:pt x="188329" y="0"/>
                    <a:pt x="420645" y="0"/>
                  </a:cubicBezTo>
                  <a:cubicBezTo>
                    <a:pt x="652960" y="0"/>
                    <a:pt x="841289" y="34444"/>
                    <a:pt x="841289" y="76934"/>
                  </a:cubicBezTo>
                  <a:close/>
                </a:path>
              </a:pathLst>
            </a:custGeom>
            <a:solidFill>
              <a:srgbClr val="445469">
                <a:lumMod val="75000"/>
              </a:srgbClr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</a:endParaRPr>
            </a:p>
          </p:txBody>
        </p:sp>
        <p:sp>
          <p:nvSpPr>
            <p:cNvPr id="251" name="Freeform: Shape 21">
              <a:extLst>
                <a:ext uri="{FF2B5EF4-FFF2-40B4-BE49-F238E27FC236}">
                  <a16:creationId xmlns:a16="http://schemas.microsoft.com/office/drawing/2014/main" id="{88DC0A12-8B50-FF13-D3E1-0038BB583433}"/>
                </a:ext>
              </a:extLst>
            </p:cNvPr>
            <p:cNvSpPr/>
            <p:nvPr/>
          </p:nvSpPr>
          <p:spPr>
            <a:xfrm>
              <a:off x="5958478" y="3338182"/>
              <a:ext cx="274479" cy="67207"/>
            </a:xfrm>
            <a:custGeom>
              <a:avLst/>
              <a:gdLst>
                <a:gd name="connsiteX0" fmla="*/ 261797 w 261796"/>
                <a:gd name="connsiteY0" fmla="*/ 32051 h 64101"/>
                <a:gd name="connsiteX1" fmla="*/ 130898 w 261796"/>
                <a:gd name="connsiteY1" fmla="*/ 64102 h 64101"/>
                <a:gd name="connsiteX2" fmla="*/ 0 w 261796"/>
                <a:gd name="connsiteY2" fmla="*/ 32051 h 64101"/>
                <a:gd name="connsiteX3" fmla="*/ 130898 w 261796"/>
                <a:gd name="connsiteY3" fmla="*/ 0 h 64101"/>
                <a:gd name="connsiteX4" fmla="*/ 261797 w 261796"/>
                <a:gd name="connsiteY4" fmla="*/ 32051 h 6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796" h="64101">
                  <a:moveTo>
                    <a:pt x="261797" y="32051"/>
                  </a:moveTo>
                  <a:cubicBezTo>
                    <a:pt x="261797" y="49752"/>
                    <a:pt x="203192" y="64102"/>
                    <a:pt x="130898" y="64102"/>
                  </a:cubicBezTo>
                  <a:cubicBezTo>
                    <a:pt x="58605" y="64102"/>
                    <a:pt x="0" y="49752"/>
                    <a:pt x="0" y="32051"/>
                  </a:cubicBezTo>
                  <a:cubicBezTo>
                    <a:pt x="0" y="14350"/>
                    <a:pt x="58605" y="0"/>
                    <a:pt x="130898" y="0"/>
                  </a:cubicBezTo>
                  <a:cubicBezTo>
                    <a:pt x="203191" y="0"/>
                    <a:pt x="261797" y="14350"/>
                    <a:pt x="261797" y="32051"/>
                  </a:cubicBezTo>
                  <a:close/>
                </a:path>
              </a:pathLst>
            </a:custGeom>
            <a:solidFill>
              <a:srgbClr val="445469">
                <a:lumMod val="60000"/>
                <a:lumOff val="40000"/>
              </a:srgbClr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</a:endParaRPr>
            </a:p>
          </p:txBody>
        </p:sp>
        <p:sp>
          <p:nvSpPr>
            <p:cNvPr id="286" name="Rectangle 285">
              <a:extLst>
                <a:ext uri="{FF2B5EF4-FFF2-40B4-BE49-F238E27FC236}">
                  <a16:creationId xmlns:a16="http://schemas.microsoft.com/office/drawing/2014/main" id="{0D77456E-F000-2D41-7154-2517F2D5CB43}"/>
                </a:ext>
              </a:extLst>
            </p:cNvPr>
            <p:cNvSpPr/>
            <p:nvPr/>
          </p:nvSpPr>
          <p:spPr>
            <a:xfrm>
              <a:off x="6530780" y="3395674"/>
              <a:ext cx="313393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600" b="1" kern="0" dirty="0">
                  <a:solidFill>
                    <a:prstClr val="black"/>
                  </a:solidFill>
                  <a:latin typeface="Book Antiqua" panose="02040602050305030304" pitchFamily="18" charset="0"/>
                </a:rPr>
                <a:t>The current limit is UGX 10m per depositor per bank. </a:t>
              </a:r>
              <a:r>
                <a:rPr lang="en-GB" sz="1400" i="1" kern="0" dirty="0">
                  <a:solidFill>
                    <a:prstClr val="black"/>
                  </a:solidFill>
                  <a:latin typeface="Book Antiqua" panose="02040602050305030304" pitchFamily="18" charset="0"/>
                </a:rPr>
                <a:t>Any amount above will be paid by the liquidator depending on recoveries made. </a:t>
              </a:r>
              <a:endParaRPr lang="en-GB" sz="1600" i="1" kern="0" dirty="0">
                <a:solidFill>
                  <a:prstClr val="black"/>
                </a:solidFill>
                <a:latin typeface="Book Antiqua" panose="02040602050305030304" pitchFamily="18" charset="0"/>
              </a:endParaRPr>
            </a:p>
          </p:txBody>
        </p:sp>
      </p:grpSp>
      <p:grpSp>
        <p:nvGrpSpPr>
          <p:cNvPr id="304" name="Group 303">
            <a:extLst>
              <a:ext uri="{FF2B5EF4-FFF2-40B4-BE49-F238E27FC236}">
                <a16:creationId xmlns:a16="http://schemas.microsoft.com/office/drawing/2014/main" id="{C3625CCD-5926-CF6C-283B-E6076537C15B}"/>
              </a:ext>
            </a:extLst>
          </p:cNvPr>
          <p:cNvGrpSpPr/>
          <p:nvPr/>
        </p:nvGrpSpPr>
        <p:grpSpPr>
          <a:xfrm>
            <a:off x="5654048" y="4473024"/>
            <a:ext cx="4482814" cy="1004312"/>
            <a:chOff x="5654048" y="4473024"/>
            <a:chExt cx="4482814" cy="1004312"/>
          </a:xfrm>
        </p:grpSpPr>
        <p:sp>
          <p:nvSpPr>
            <p:cNvPr id="199" name="Freeform: Shape 28">
              <a:extLst>
                <a:ext uri="{FF2B5EF4-FFF2-40B4-BE49-F238E27FC236}">
                  <a16:creationId xmlns:a16="http://schemas.microsoft.com/office/drawing/2014/main" id="{BD273AFE-87D0-6616-DD30-CFC3BC5CD95E}"/>
                </a:ext>
              </a:extLst>
            </p:cNvPr>
            <p:cNvSpPr/>
            <p:nvPr/>
          </p:nvSpPr>
          <p:spPr>
            <a:xfrm>
              <a:off x="5863458" y="4553682"/>
              <a:ext cx="4273404" cy="862022"/>
            </a:xfrm>
            <a:custGeom>
              <a:avLst/>
              <a:gdLst>
                <a:gd name="connsiteX0" fmla="*/ 542 w 4075935"/>
                <a:gd name="connsiteY0" fmla="*/ 0 h 822190"/>
                <a:gd name="connsiteX1" fmla="*/ 134546 w 4075935"/>
                <a:gd name="connsiteY1" fmla="*/ 0 h 822190"/>
                <a:gd name="connsiteX2" fmla="*/ 492084 w 4075935"/>
                <a:gd name="connsiteY2" fmla="*/ 0 h 822190"/>
                <a:gd name="connsiteX3" fmla="*/ 1007182 w 4075935"/>
                <a:gd name="connsiteY3" fmla="*/ 0 h 822190"/>
                <a:gd name="connsiteX4" fmla="*/ 1613745 w 4075935"/>
                <a:gd name="connsiteY4" fmla="*/ 0 h 822190"/>
                <a:gd name="connsiteX5" fmla="*/ 2245737 w 4075935"/>
                <a:gd name="connsiteY5" fmla="*/ 0 h 822190"/>
                <a:gd name="connsiteX6" fmla="*/ 2837066 w 4075935"/>
                <a:gd name="connsiteY6" fmla="*/ 0 h 822190"/>
                <a:gd name="connsiteX7" fmla="*/ 3321694 w 4075935"/>
                <a:gd name="connsiteY7" fmla="*/ 0 h 822190"/>
                <a:gd name="connsiteX8" fmla="*/ 3633589 w 4075935"/>
                <a:gd name="connsiteY8" fmla="*/ 0 h 822190"/>
                <a:gd name="connsiteX9" fmla="*/ 4075737 w 4075935"/>
                <a:gd name="connsiteY9" fmla="*/ 412441 h 822190"/>
                <a:gd name="connsiteX10" fmla="*/ 3989956 w 4075935"/>
                <a:gd name="connsiteY10" fmla="*/ 684316 h 822190"/>
                <a:gd name="connsiteX11" fmla="*/ 3680522 w 4075935"/>
                <a:gd name="connsiteY11" fmla="*/ 822187 h 822190"/>
                <a:gd name="connsiteX12" fmla="*/ 3680522 w 4075935"/>
                <a:gd name="connsiteY12" fmla="*/ 759141 h 822190"/>
                <a:gd name="connsiteX13" fmla="*/ 4022358 w 4075935"/>
                <a:gd name="connsiteY13" fmla="*/ 411094 h 822190"/>
                <a:gd name="connsiteX14" fmla="*/ 3825015 w 4075935"/>
                <a:gd name="connsiteY14" fmla="*/ 100781 h 822190"/>
                <a:gd name="connsiteX15" fmla="*/ 3627026 w 4075935"/>
                <a:gd name="connsiteY15" fmla="*/ 70605 h 822190"/>
                <a:gd name="connsiteX16" fmla="*/ 3310034 w 4075935"/>
                <a:gd name="connsiteY16" fmla="*/ 70605 h 822190"/>
                <a:gd name="connsiteX17" fmla="*/ 2818550 w 4075935"/>
                <a:gd name="connsiteY17" fmla="*/ 70605 h 822190"/>
                <a:gd name="connsiteX18" fmla="*/ 2220366 w 4075935"/>
                <a:gd name="connsiteY18" fmla="*/ 70605 h 822190"/>
                <a:gd name="connsiteX19" fmla="*/ 1583276 w 4075935"/>
                <a:gd name="connsiteY19" fmla="*/ 70605 h 822190"/>
                <a:gd name="connsiteX20" fmla="*/ 975014 w 4075935"/>
                <a:gd name="connsiteY20" fmla="*/ 70605 h 822190"/>
                <a:gd name="connsiteX21" fmla="*/ 463374 w 4075935"/>
                <a:gd name="connsiteY21" fmla="*/ 70605 h 822190"/>
                <a:gd name="connsiteX22" fmla="*/ 116088 w 4075935"/>
                <a:gd name="connsiteY22" fmla="*/ 70605 h 822190"/>
                <a:gd name="connsiteX23" fmla="*/ 14 w 4075935"/>
                <a:gd name="connsiteY23" fmla="*/ 70605 h 822190"/>
                <a:gd name="connsiteX24" fmla="*/ 542 w 4075935"/>
                <a:gd name="connsiteY24" fmla="*/ 0 h 82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075935" h="822190">
                  <a:moveTo>
                    <a:pt x="542" y="0"/>
                  </a:moveTo>
                  <a:cubicBezTo>
                    <a:pt x="45190" y="0"/>
                    <a:pt x="89839" y="0"/>
                    <a:pt x="134546" y="0"/>
                  </a:cubicBezTo>
                  <a:cubicBezTo>
                    <a:pt x="253725" y="0"/>
                    <a:pt x="372905" y="0"/>
                    <a:pt x="492084" y="0"/>
                  </a:cubicBezTo>
                  <a:cubicBezTo>
                    <a:pt x="663764" y="0"/>
                    <a:pt x="835503" y="0"/>
                    <a:pt x="1007182" y="0"/>
                  </a:cubicBezTo>
                  <a:cubicBezTo>
                    <a:pt x="1209389" y="0"/>
                    <a:pt x="1411538" y="0"/>
                    <a:pt x="1613745" y="0"/>
                  </a:cubicBezTo>
                  <a:cubicBezTo>
                    <a:pt x="1824389" y="0"/>
                    <a:pt x="2035034" y="0"/>
                    <a:pt x="2245737" y="0"/>
                  </a:cubicBezTo>
                  <a:cubicBezTo>
                    <a:pt x="2442847" y="0"/>
                    <a:pt x="2639956" y="0"/>
                    <a:pt x="2837066" y="0"/>
                  </a:cubicBezTo>
                  <a:cubicBezTo>
                    <a:pt x="2998608" y="0"/>
                    <a:pt x="3160151" y="0"/>
                    <a:pt x="3321694" y="0"/>
                  </a:cubicBezTo>
                  <a:cubicBezTo>
                    <a:pt x="3425639" y="0"/>
                    <a:pt x="3529585" y="0"/>
                    <a:pt x="3633589" y="0"/>
                  </a:cubicBezTo>
                  <a:cubicBezTo>
                    <a:pt x="3876459" y="0"/>
                    <a:pt x="4070932" y="163008"/>
                    <a:pt x="4075737" y="412441"/>
                  </a:cubicBezTo>
                  <a:cubicBezTo>
                    <a:pt x="4076557" y="454160"/>
                    <a:pt x="4078784" y="577090"/>
                    <a:pt x="3989956" y="684316"/>
                  </a:cubicBezTo>
                  <a:cubicBezTo>
                    <a:pt x="3873706" y="824590"/>
                    <a:pt x="3680522" y="822187"/>
                    <a:pt x="3680522" y="822187"/>
                  </a:cubicBezTo>
                  <a:lnTo>
                    <a:pt x="3680522" y="759141"/>
                  </a:lnTo>
                  <a:cubicBezTo>
                    <a:pt x="3680522" y="759141"/>
                    <a:pt x="4022358" y="729785"/>
                    <a:pt x="4022358" y="411094"/>
                  </a:cubicBezTo>
                  <a:cubicBezTo>
                    <a:pt x="4022358" y="278379"/>
                    <a:pt x="3947065" y="155215"/>
                    <a:pt x="3825015" y="100781"/>
                  </a:cubicBezTo>
                  <a:cubicBezTo>
                    <a:pt x="3761265" y="72363"/>
                    <a:pt x="3695112" y="70605"/>
                    <a:pt x="3627026" y="70605"/>
                  </a:cubicBezTo>
                  <a:cubicBezTo>
                    <a:pt x="3521381" y="70605"/>
                    <a:pt x="3415679" y="70605"/>
                    <a:pt x="3310034" y="70605"/>
                  </a:cubicBezTo>
                  <a:cubicBezTo>
                    <a:pt x="3146206" y="70605"/>
                    <a:pt x="2982378" y="70605"/>
                    <a:pt x="2818550" y="70605"/>
                  </a:cubicBezTo>
                  <a:cubicBezTo>
                    <a:pt x="2619155" y="70605"/>
                    <a:pt x="2419760" y="70605"/>
                    <a:pt x="2220366" y="70605"/>
                  </a:cubicBezTo>
                  <a:cubicBezTo>
                    <a:pt x="2008022" y="70605"/>
                    <a:pt x="1795620" y="70605"/>
                    <a:pt x="1583276" y="70605"/>
                  </a:cubicBezTo>
                  <a:cubicBezTo>
                    <a:pt x="1380542" y="70605"/>
                    <a:pt x="1177749" y="70605"/>
                    <a:pt x="975014" y="70605"/>
                  </a:cubicBezTo>
                  <a:cubicBezTo>
                    <a:pt x="804448" y="70605"/>
                    <a:pt x="633881" y="70605"/>
                    <a:pt x="463374" y="70605"/>
                  </a:cubicBezTo>
                  <a:cubicBezTo>
                    <a:pt x="347592" y="70605"/>
                    <a:pt x="231870" y="70605"/>
                    <a:pt x="116088" y="70605"/>
                  </a:cubicBezTo>
                  <a:cubicBezTo>
                    <a:pt x="77417" y="70605"/>
                    <a:pt x="38686" y="70605"/>
                    <a:pt x="14" y="70605"/>
                  </a:cubicBezTo>
                  <a:cubicBezTo>
                    <a:pt x="-103" y="70605"/>
                    <a:pt x="542" y="0"/>
                    <a:pt x="542" y="0"/>
                  </a:cubicBezTo>
                  <a:close/>
                </a:path>
              </a:pathLst>
            </a:custGeom>
            <a:solidFill>
              <a:srgbClr val="1EA185">
                <a:lumMod val="75000"/>
              </a:srgbClr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</a:endParaRPr>
            </a:p>
          </p:txBody>
        </p: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567317EE-F84E-4A32-79C3-43CDCDD343D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378707" y="4657321"/>
              <a:ext cx="654744" cy="654744"/>
            </a:xfrm>
            <a:prstGeom prst="ellipse">
              <a:avLst/>
            </a:prstGeom>
            <a:solidFill>
              <a:srgbClr val="1EA185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Book Antiqua" panose="02040602050305030304" pitchFamily="18" charset="0"/>
                </a:rPr>
                <a:t>7</a:t>
              </a:r>
            </a:p>
          </p:txBody>
        </p:sp>
        <p:sp>
          <p:nvSpPr>
            <p:cNvPr id="252" name="Freeform: Shape 23">
              <a:extLst>
                <a:ext uri="{FF2B5EF4-FFF2-40B4-BE49-F238E27FC236}">
                  <a16:creationId xmlns:a16="http://schemas.microsoft.com/office/drawing/2014/main" id="{91FC75CF-49DF-7FF8-DC0E-06681EC8021A}"/>
                </a:ext>
              </a:extLst>
            </p:cNvPr>
            <p:cNvSpPr/>
            <p:nvPr/>
          </p:nvSpPr>
          <p:spPr>
            <a:xfrm>
              <a:off x="5654048" y="4560379"/>
              <a:ext cx="266863" cy="441023"/>
            </a:xfrm>
            <a:custGeom>
              <a:avLst/>
              <a:gdLst>
                <a:gd name="connsiteX0" fmla="*/ 0 w 254531"/>
                <a:gd name="connsiteY0" fmla="*/ 0 h 420644"/>
                <a:gd name="connsiteX1" fmla="*/ 0 w 254531"/>
                <a:gd name="connsiteY1" fmla="*/ 338203 h 420644"/>
                <a:gd name="connsiteX2" fmla="*/ 254531 w 254531"/>
                <a:gd name="connsiteY2" fmla="*/ 420645 h 420644"/>
                <a:gd name="connsiteX3" fmla="*/ 254531 w 254531"/>
                <a:gd name="connsiteY3" fmla="*/ 74239 h 42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531" h="420644">
                  <a:moveTo>
                    <a:pt x="0" y="0"/>
                  </a:moveTo>
                  <a:lnTo>
                    <a:pt x="0" y="338203"/>
                  </a:lnTo>
                  <a:lnTo>
                    <a:pt x="254531" y="420645"/>
                  </a:lnTo>
                  <a:lnTo>
                    <a:pt x="254531" y="74239"/>
                  </a:lnTo>
                  <a:close/>
                </a:path>
              </a:pathLst>
            </a:custGeom>
            <a:solidFill>
              <a:srgbClr val="199379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</a:endParaRPr>
            </a:p>
          </p:txBody>
        </p:sp>
        <p:sp>
          <p:nvSpPr>
            <p:cNvPr id="253" name="Freeform: Shape 24">
              <a:extLst>
                <a:ext uri="{FF2B5EF4-FFF2-40B4-BE49-F238E27FC236}">
                  <a16:creationId xmlns:a16="http://schemas.microsoft.com/office/drawing/2014/main" id="{7E79FD55-089E-E048-7DBA-4C725D4130E3}"/>
                </a:ext>
              </a:extLst>
            </p:cNvPr>
            <p:cNvSpPr/>
            <p:nvPr/>
          </p:nvSpPr>
          <p:spPr>
            <a:xfrm>
              <a:off x="5920911" y="4636065"/>
              <a:ext cx="350103" cy="365339"/>
            </a:xfrm>
            <a:custGeom>
              <a:avLst/>
              <a:gdLst>
                <a:gd name="connsiteX0" fmla="*/ 333926 w 333925"/>
                <a:gd name="connsiteY0" fmla="*/ 0 h 348457"/>
                <a:gd name="connsiteX1" fmla="*/ 333926 w 333925"/>
                <a:gd name="connsiteY1" fmla="*/ 348457 h 348457"/>
                <a:gd name="connsiteX2" fmla="*/ 0 w 333925"/>
                <a:gd name="connsiteY2" fmla="*/ 348457 h 348457"/>
                <a:gd name="connsiteX3" fmla="*/ 0 w 333925"/>
                <a:gd name="connsiteY3" fmla="*/ 2051 h 348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925" h="348457">
                  <a:moveTo>
                    <a:pt x="333926" y="0"/>
                  </a:moveTo>
                  <a:lnTo>
                    <a:pt x="333926" y="348457"/>
                  </a:lnTo>
                  <a:lnTo>
                    <a:pt x="0" y="348457"/>
                  </a:lnTo>
                  <a:lnTo>
                    <a:pt x="0" y="2051"/>
                  </a:lnTo>
                  <a:close/>
                </a:path>
              </a:pathLst>
            </a:custGeom>
            <a:solidFill>
              <a:srgbClr val="1EA185">
                <a:lumMod val="75000"/>
              </a:srgbClr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</a:endParaRPr>
            </a:p>
          </p:txBody>
        </p:sp>
        <p:sp>
          <p:nvSpPr>
            <p:cNvPr id="254" name="Freeform: Shape 25">
              <a:extLst>
                <a:ext uri="{FF2B5EF4-FFF2-40B4-BE49-F238E27FC236}">
                  <a16:creationId xmlns:a16="http://schemas.microsoft.com/office/drawing/2014/main" id="{29147FC1-0461-60E9-B52F-FB61748CA442}"/>
                </a:ext>
              </a:extLst>
            </p:cNvPr>
            <p:cNvSpPr/>
            <p:nvPr/>
          </p:nvSpPr>
          <p:spPr>
            <a:xfrm>
              <a:off x="6271014" y="4560379"/>
              <a:ext cx="265079" cy="441023"/>
            </a:xfrm>
            <a:custGeom>
              <a:avLst/>
              <a:gdLst>
                <a:gd name="connsiteX0" fmla="*/ 252832 w 252831"/>
                <a:gd name="connsiteY0" fmla="*/ 0 h 420644"/>
                <a:gd name="connsiteX1" fmla="*/ 252832 w 252831"/>
                <a:gd name="connsiteY1" fmla="*/ 333340 h 420644"/>
                <a:gd name="connsiteX2" fmla="*/ 0 w 252831"/>
                <a:gd name="connsiteY2" fmla="*/ 420645 h 420644"/>
                <a:gd name="connsiteX3" fmla="*/ 0 w 252831"/>
                <a:gd name="connsiteY3" fmla="*/ 72188 h 42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2831" h="420644">
                  <a:moveTo>
                    <a:pt x="252832" y="0"/>
                  </a:moveTo>
                  <a:lnTo>
                    <a:pt x="252832" y="333340"/>
                  </a:lnTo>
                  <a:lnTo>
                    <a:pt x="0" y="420645"/>
                  </a:lnTo>
                  <a:lnTo>
                    <a:pt x="0" y="72188"/>
                  </a:lnTo>
                  <a:close/>
                </a:path>
              </a:pathLst>
            </a:custGeom>
            <a:solidFill>
              <a:srgbClr val="0F5949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</a:endParaRPr>
            </a:p>
          </p:txBody>
        </p:sp>
        <p:sp>
          <p:nvSpPr>
            <p:cNvPr id="255" name="Freeform: Shape 26">
              <a:extLst>
                <a:ext uri="{FF2B5EF4-FFF2-40B4-BE49-F238E27FC236}">
                  <a16:creationId xmlns:a16="http://schemas.microsoft.com/office/drawing/2014/main" id="{091058FD-CE95-B693-B1F3-77FE2F89329D}"/>
                </a:ext>
              </a:extLst>
            </p:cNvPr>
            <p:cNvSpPr/>
            <p:nvPr/>
          </p:nvSpPr>
          <p:spPr>
            <a:xfrm>
              <a:off x="5654662" y="4473024"/>
              <a:ext cx="882047" cy="173315"/>
            </a:xfrm>
            <a:custGeom>
              <a:avLst/>
              <a:gdLst>
                <a:gd name="connsiteX0" fmla="*/ 841289 w 841289"/>
                <a:gd name="connsiteY0" fmla="*/ 76934 h 153867"/>
                <a:gd name="connsiteX1" fmla="*/ 420645 w 841289"/>
                <a:gd name="connsiteY1" fmla="*/ 153867 h 153867"/>
                <a:gd name="connsiteX2" fmla="*/ 0 w 841289"/>
                <a:gd name="connsiteY2" fmla="*/ 76934 h 153867"/>
                <a:gd name="connsiteX3" fmla="*/ 420645 w 841289"/>
                <a:gd name="connsiteY3" fmla="*/ 0 h 153867"/>
                <a:gd name="connsiteX4" fmla="*/ 841289 w 841289"/>
                <a:gd name="connsiteY4" fmla="*/ 76934 h 15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1289" h="153867">
                  <a:moveTo>
                    <a:pt x="841289" y="76934"/>
                  </a:moveTo>
                  <a:cubicBezTo>
                    <a:pt x="841289" y="119423"/>
                    <a:pt x="652960" y="153867"/>
                    <a:pt x="420645" y="153867"/>
                  </a:cubicBezTo>
                  <a:cubicBezTo>
                    <a:pt x="188329" y="153867"/>
                    <a:pt x="0" y="119423"/>
                    <a:pt x="0" y="76934"/>
                  </a:cubicBezTo>
                  <a:cubicBezTo>
                    <a:pt x="0" y="34444"/>
                    <a:pt x="188329" y="0"/>
                    <a:pt x="420645" y="0"/>
                  </a:cubicBezTo>
                  <a:cubicBezTo>
                    <a:pt x="652960" y="0"/>
                    <a:pt x="841289" y="34444"/>
                    <a:pt x="841289" y="76934"/>
                  </a:cubicBezTo>
                  <a:close/>
                </a:path>
              </a:pathLst>
            </a:custGeom>
            <a:solidFill>
              <a:srgbClr val="1EA185">
                <a:lumMod val="50000"/>
              </a:srgbClr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</a:endParaRPr>
            </a:p>
          </p:txBody>
        </p:sp>
        <p:sp>
          <p:nvSpPr>
            <p:cNvPr id="256" name="Freeform: Shape 27">
              <a:extLst>
                <a:ext uri="{FF2B5EF4-FFF2-40B4-BE49-F238E27FC236}">
                  <a16:creationId xmlns:a16="http://schemas.microsoft.com/office/drawing/2014/main" id="{71710C5B-4E50-4E00-2728-35D6AD79A06A}"/>
                </a:ext>
              </a:extLst>
            </p:cNvPr>
            <p:cNvSpPr/>
            <p:nvPr/>
          </p:nvSpPr>
          <p:spPr>
            <a:xfrm>
              <a:off x="5958448" y="4520080"/>
              <a:ext cx="274479" cy="67207"/>
            </a:xfrm>
            <a:custGeom>
              <a:avLst/>
              <a:gdLst>
                <a:gd name="connsiteX0" fmla="*/ 261797 w 261796"/>
                <a:gd name="connsiteY0" fmla="*/ 32051 h 64101"/>
                <a:gd name="connsiteX1" fmla="*/ 130898 w 261796"/>
                <a:gd name="connsiteY1" fmla="*/ 64101 h 64101"/>
                <a:gd name="connsiteX2" fmla="*/ 0 w 261796"/>
                <a:gd name="connsiteY2" fmla="*/ 32051 h 64101"/>
                <a:gd name="connsiteX3" fmla="*/ 130898 w 261796"/>
                <a:gd name="connsiteY3" fmla="*/ 0 h 64101"/>
                <a:gd name="connsiteX4" fmla="*/ 261797 w 261796"/>
                <a:gd name="connsiteY4" fmla="*/ 32051 h 6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796" h="64101">
                  <a:moveTo>
                    <a:pt x="261797" y="32051"/>
                  </a:moveTo>
                  <a:cubicBezTo>
                    <a:pt x="261797" y="49752"/>
                    <a:pt x="203192" y="64101"/>
                    <a:pt x="130898" y="64101"/>
                  </a:cubicBezTo>
                  <a:cubicBezTo>
                    <a:pt x="58605" y="64101"/>
                    <a:pt x="0" y="49752"/>
                    <a:pt x="0" y="32051"/>
                  </a:cubicBezTo>
                  <a:cubicBezTo>
                    <a:pt x="0" y="14350"/>
                    <a:pt x="58605" y="0"/>
                    <a:pt x="130898" y="0"/>
                  </a:cubicBezTo>
                  <a:cubicBezTo>
                    <a:pt x="203191" y="0"/>
                    <a:pt x="261797" y="14350"/>
                    <a:pt x="261797" y="32051"/>
                  </a:cubicBezTo>
                  <a:close/>
                </a:path>
              </a:pathLst>
            </a:custGeom>
            <a:solidFill>
              <a:srgbClr val="1EA185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</a:endParaRPr>
            </a:p>
          </p:txBody>
        </p:sp>
        <p:sp>
          <p:nvSpPr>
            <p:cNvPr id="287" name="Rectangle 286">
              <a:extLst>
                <a:ext uri="{FF2B5EF4-FFF2-40B4-BE49-F238E27FC236}">
                  <a16:creationId xmlns:a16="http://schemas.microsoft.com/office/drawing/2014/main" id="{FADD793C-E923-3A2E-D317-9FFEDA300B50}"/>
                </a:ext>
              </a:extLst>
            </p:cNvPr>
            <p:cNvSpPr/>
            <p:nvPr/>
          </p:nvSpPr>
          <p:spPr>
            <a:xfrm>
              <a:off x="6560555" y="4646339"/>
              <a:ext cx="291762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GB" sz="1600" b="1" kern="0" dirty="0">
                  <a:solidFill>
                    <a:prstClr val="black"/>
                  </a:solidFill>
                  <a:latin typeface="Book Antiqua" panose="02040602050305030304" pitchFamily="18" charset="0"/>
                </a:rPr>
                <a:t>DPF does not handle depositor complaints. BoU has a desk to handle them.</a:t>
              </a:r>
              <a:endParaRPr lang="en-UG" sz="1600" b="1" kern="0" dirty="0">
                <a:solidFill>
                  <a:prstClr val="black"/>
                </a:solidFill>
                <a:latin typeface="Book Antiqua" panose="02040602050305030304" pitchFamily="18" charset="0"/>
              </a:endParaRPr>
            </a:p>
          </p:txBody>
        </p:sp>
      </p:grpSp>
      <p:grpSp>
        <p:nvGrpSpPr>
          <p:cNvPr id="296" name="Group 295">
            <a:extLst>
              <a:ext uri="{FF2B5EF4-FFF2-40B4-BE49-F238E27FC236}">
                <a16:creationId xmlns:a16="http://schemas.microsoft.com/office/drawing/2014/main" id="{1C061161-6AEE-C824-68C0-5CC6C205CB50}"/>
              </a:ext>
            </a:extLst>
          </p:cNvPr>
          <p:cNvGrpSpPr/>
          <p:nvPr/>
        </p:nvGrpSpPr>
        <p:grpSpPr>
          <a:xfrm>
            <a:off x="2053908" y="1520395"/>
            <a:ext cx="4482831" cy="1040226"/>
            <a:chOff x="2053908" y="1520395"/>
            <a:chExt cx="4482831" cy="1040226"/>
          </a:xfrm>
        </p:grpSpPr>
        <p:sp>
          <p:nvSpPr>
            <p:cNvPr id="148" name="Freeform: Shape 2051">
              <a:extLst>
                <a:ext uri="{FF2B5EF4-FFF2-40B4-BE49-F238E27FC236}">
                  <a16:creationId xmlns:a16="http://schemas.microsoft.com/office/drawing/2014/main" id="{A42BB76C-CF6A-C14C-0F6E-6F85947D3E11}"/>
                </a:ext>
              </a:extLst>
            </p:cNvPr>
            <p:cNvSpPr/>
            <p:nvPr/>
          </p:nvSpPr>
          <p:spPr>
            <a:xfrm>
              <a:off x="2053908" y="1601055"/>
              <a:ext cx="4273393" cy="862022"/>
            </a:xfrm>
            <a:custGeom>
              <a:avLst/>
              <a:gdLst>
                <a:gd name="connsiteX0" fmla="*/ 4075394 w 4075925"/>
                <a:gd name="connsiteY0" fmla="*/ 0 h 822190"/>
                <a:gd name="connsiteX1" fmla="*/ 3941390 w 4075925"/>
                <a:gd name="connsiteY1" fmla="*/ 0 h 822190"/>
                <a:gd name="connsiteX2" fmla="*/ 3583851 w 4075925"/>
                <a:gd name="connsiteY2" fmla="*/ 0 h 822190"/>
                <a:gd name="connsiteX3" fmla="*/ 3068754 w 4075925"/>
                <a:gd name="connsiteY3" fmla="*/ 0 h 822190"/>
                <a:gd name="connsiteX4" fmla="*/ 2462191 w 4075925"/>
                <a:gd name="connsiteY4" fmla="*/ 0 h 822190"/>
                <a:gd name="connsiteX5" fmla="*/ 1830199 w 4075925"/>
                <a:gd name="connsiteY5" fmla="*/ 0 h 822190"/>
                <a:gd name="connsiteX6" fmla="*/ 1238871 w 4075925"/>
                <a:gd name="connsiteY6" fmla="*/ 0 h 822190"/>
                <a:gd name="connsiteX7" fmla="*/ 754242 w 4075925"/>
                <a:gd name="connsiteY7" fmla="*/ 0 h 822190"/>
                <a:gd name="connsiteX8" fmla="*/ 442347 w 4075925"/>
                <a:gd name="connsiteY8" fmla="*/ 0 h 822190"/>
                <a:gd name="connsiteX9" fmla="*/ 199 w 4075925"/>
                <a:gd name="connsiteY9" fmla="*/ 412441 h 822190"/>
                <a:gd name="connsiteX10" fmla="*/ 85980 w 4075925"/>
                <a:gd name="connsiteY10" fmla="*/ 684316 h 822190"/>
                <a:gd name="connsiteX11" fmla="*/ 395414 w 4075925"/>
                <a:gd name="connsiteY11" fmla="*/ 822187 h 822190"/>
                <a:gd name="connsiteX12" fmla="*/ 395414 w 4075925"/>
                <a:gd name="connsiteY12" fmla="*/ 759141 h 822190"/>
                <a:gd name="connsiteX13" fmla="*/ 53578 w 4075925"/>
                <a:gd name="connsiteY13" fmla="*/ 411094 h 822190"/>
                <a:gd name="connsiteX14" fmla="*/ 250921 w 4075925"/>
                <a:gd name="connsiteY14" fmla="*/ 100723 h 822190"/>
                <a:gd name="connsiteX15" fmla="*/ 448910 w 4075925"/>
                <a:gd name="connsiteY15" fmla="*/ 70547 h 822190"/>
                <a:gd name="connsiteX16" fmla="*/ 765902 w 4075925"/>
                <a:gd name="connsiteY16" fmla="*/ 70547 h 822190"/>
                <a:gd name="connsiteX17" fmla="*/ 1257386 w 4075925"/>
                <a:gd name="connsiteY17" fmla="*/ 70547 h 822190"/>
                <a:gd name="connsiteX18" fmla="*/ 1855570 w 4075925"/>
                <a:gd name="connsiteY18" fmla="*/ 70547 h 822190"/>
                <a:gd name="connsiteX19" fmla="*/ 2492660 w 4075925"/>
                <a:gd name="connsiteY19" fmla="*/ 70547 h 822190"/>
                <a:gd name="connsiteX20" fmla="*/ 3100921 w 4075925"/>
                <a:gd name="connsiteY20" fmla="*/ 70547 h 822190"/>
                <a:gd name="connsiteX21" fmla="*/ 3612562 w 4075925"/>
                <a:gd name="connsiteY21" fmla="*/ 70547 h 822190"/>
                <a:gd name="connsiteX22" fmla="*/ 3959847 w 4075925"/>
                <a:gd name="connsiteY22" fmla="*/ 70547 h 822190"/>
                <a:gd name="connsiteX23" fmla="*/ 4075922 w 4075925"/>
                <a:gd name="connsiteY23" fmla="*/ 70547 h 822190"/>
                <a:gd name="connsiteX24" fmla="*/ 4075394 w 4075925"/>
                <a:gd name="connsiteY24" fmla="*/ 0 h 82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075925" h="822190">
                  <a:moveTo>
                    <a:pt x="4075394" y="0"/>
                  </a:moveTo>
                  <a:cubicBezTo>
                    <a:pt x="4030746" y="0"/>
                    <a:pt x="3986097" y="0"/>
                    <a:pt x="3941390" y="0"/>
                  </a:cubicBezTo>
                  <a:cubicBezTo>
                    <a:pt x="3822210" y="0"/>
                    <a:pt x="3703031" y="0"/>
                    <a:pt x="3583851" y="0"/>
                  </a:cubicBezTo>
                  <a:cubicBezTo>
                    <a:pt x="3412171" y="0"/>
                    <a:pt x="3240433" y="0"/>
                    <a:pt x="3068754" y="0"/>
                  </a:cubicBezTo>
                  <a:cubicBezTo>
                    <a:pt x="2866546" y="0"/>
                    <a:pt x="2664398" y="0"/>
                    <a:pt x="2462191" y="0"/>
                  </a:cubicBezTo>
                  <a:cubicBezTo>
                    <a:pt x="2251547" y="0"/>
                    <a:pt x="2040902" y="0"/>
                    <a:pt x="1830199" y="0"/>
                  </a:cubicBezTo>
                  <a:cubicBezTo>
                    <a:pt x="1633089" y="0"/>
                    <a:pt x="1435980" y="0"/>
                    <a:pt x="1238871" y="0"/>
                  </a:cubicBezTo>
                  <a:cubicBezTo>
                    <a:pt x="1077328" y="0"/>
                    <a:pt x="915785" y="0"/>
                    <a:pt x="754242" y="0"/>
                  </a:cubicBezTo>
                  <a:cubicBezTo>
                    <a:pt x="650296" y="0"/>
                    <a:pt x="546351" y="0"/>
                    <a:pt x="442347" y="0"/>
                  </a:cubicBezTo>
                  <a:cubicBezTo>
                    <a:pt x="199476" y="0"/>
                    <a:pt x="5003" y="163008"/>
                    <a:pt x="199" y="412441"/>
                  </a:cubicBezTo>
                  <a:cubicBezTo>
                    <a:pt x="-622" y="454160"/>
                    <a:pt x="-2848" y="577090"/>
                    <a:pt x="85980" y="684316"/>
                  </a:cubicBezTo>
                  <a:cubicBezTo>
                    <a:pt x="202230" y="824590"/>
                    <a:pt x="395414" y="822187"/>
                    <a:pt x="395414" y="822187"/>
                  </a:cubicBezTo>
                  <a:lnTo>
                    <a:pt x="395414" y="759141"/>
                  </a:lnTo>
                  <a:cubicBezTo>
                    <a:pt x="395414" y="759141"/>
                    <a:pt x="53578" y="729785"/>
                    <a:pt x="53578" y="411094"/>
                  </a:cubicBezTo>
                  <a:cubicBezTo>
                    <a:pt x="53578" y="278379"/>
                    <a:pt x="128871" y="155215"/>
                    <a:pt x="250921" y="100723"/>
                  </a:cubicBezTo>
                  <a:cubicBezTo>
                    <a:pt x="314671" y="72305"/>
                    <a:pt x="380824" y="70547"/>
                    <a:pt x="448910" y="70547"/>
                  </a:cubicBezTo>
                  <a:cubicBezTo>
                    <a:pt x="554554" y="70547"/>
                    <a:pt x="660257" y="70547"/>
                    <a:pt x="765902" y="70547"/>
                  </a:cubicBezTo>
                  <a:cubicBezTo>
                    <a:pt x="929730" y="70547"/>
                    <a:pt x="1093558" y="70547"/>
                    <a:pt x="1257386" y="70547"/>
                  </a:cubicBezTo>
                  <a:cubicBezTo>
                    <a:pt x="1456781" y="70547"/>
                    <a:pt x="1656175" y="70547"/>
                    <a:pt x="1855570" y="70547"/>
                  </a:cubicBezTo>
                  <a:cubicBezTo>
                    <a:pt x="2067914" y="70547"/>
                    <a:pt x="2280316" y="70547"/>
                    <a:pt x="2492660" y="70547"/>
                  </a:cubicBezTo>
                  <a:cubicBezTo>
                    <a:pt x="2695394" y="70547"/>
                    <a:pt x="2898187" y="70547"/>
                    <a:pt x="3100921" y="70547"/>
                  </a:cubicBezTo>
                  <a:cubicBezTo>
                    <a:pt x="3271488" y="70547"/>
                    <a:pt x="3442054" y="70547"/>
                    <a:pt x="3612562" y="70547"/>
                  </a:cubicBezTo>
                  <a:cubicBezTo>
                    <a:pt x="3728343" y="70547"/>
                    <a:pt x="3844066" y="70547"/>
                    <a:pt x="3959847" y="70547"/>
                  </a:cubicBezTo>
                  <a:cubicBezTo>
                    <a:pt x="3998519" y="70547"/>
                    <a:pt x="4037250" y="70547"/>
                    <a:pt x="4075922" y="70547"/>
                  </a:cubicBezTo>
                  <a:cubicBezTo>
                    <a:pt x="4075980" y="70605"/>
                    <a:pt x="4075394" y="0"/>
                    <a:pt x="4075394" y="0"/>
                  </a:cubicBezTo>
                  <a:close/>
                </a:path>
              </a:pathLst>
            </a:custGeom>
            <a:solidFill>
              <a:srgbClr val="9BBB5C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</a:endParaRPr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01BD7E59-AD95-28F1-B453-C95FE459D41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158547" y="1704694"/>
              <a:ext cx="654744" cy="654744"/>
            </a:xfrm>
            <a:prstGeom prst="ellipse">
              <a:avLst/>
            </a:prstGeom>
            <a:solidFill>
              <a:srgbClr val="9BBB5C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Book Antiqua" panose="02040602050305030304" pitchFamily="18" charset="0"/>
                </a:rPr>
                <a:t>2</a:t>
              </a:r>
            </a:p>
          </p:txBody>
        </p:sp>
        <p:sp>
          <p:nvSpPr>
            <p:cNvPr id="257" name="Freeform: Shape 29">
              <a:extLst>
                <a:ext uri="{FF2B5EF4-FFF2-40B4-BE49-F238E27FC236}">
                  <a16:creationId xmlns:a16="http://schemas.microsoft.com/office/drawing/2014/main" id="{8A7A864A-664F-EF8A-2DDF-8E6BC7D7BD35}"/>
                </a:ext>
              </a:extLst>
            </p:cNvPr>
            <p:cNvSpPr/>
            <p:nvPr/>
          </p:nvSpPr>
          <p:spPr>
            <a:xfrm>
              <a:off x="6269817" y="1607752"/>
              <a:ext cx="266922" cy="441023"/>
            </a:xfrm>
            <a:custGeom>
              <a:avLst/>
              <a:gdLst>
                <a:gd name="connsiteX0" fmla="*/ 254590 w 254589"/>
                <a:gd name="connsiteY0" fmla="*/ 0 h 420644"/>
                <a:gd name="connsiteX1" fmla="*/ 254590 w 254589"/>
                <a:gd name="connsiteY1" fmla="*/ 338203 h 420644"/>
                <a:gd name="connsiteX2" fmla="*/ 0 w 254589"/>
                <a:gd name="connsiteY2" fmla="*/ 420644 h 420644"/>
                <a:gd name="connsiteX3" fmla="*/ 0 w 254589"/>
                <a:gd name="connsiteY3" fmla="*/ 74297 h 42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589" h="420644">
                  <a:moveTo>
                    <a:pt x="254590" y="0"/>
                  </a:moveTo>
                  <a:lnTo>
                    <a:pt x="254590" y="338203"/>
                  </a:lnTo>
                  <a:lnTo>
                    <a:pt x="0" y="420644"/>
                  </a:lnTo>
                  <a:lnTo>
                    <a:pt x="0" y="74297"/>
                  </a:lnTo>
                  <a:close/>
                </a:path>
              </a:pathLst>
            </a:custGeom>
            <a:solidFill>
              <a:srgbClr val="7D984B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</a:endParaRPr>
            </a:p>
          </p:txBody>
        </p:sp>
        <p:sp>
          <p:nvSpPr>
            <p:cNvPr id="258" name="Freeform: Shape 30">
              <a:extLst>
                <a:ext uri="{FF2B5EF4-FFF2-40B4-BE49-F238E27FC236}">
                  <a16:creationId xmlns:a16="http://schemas.microsoft.com/office/drawing/2014/main" id="{B2CF3A22-D83E-BD6C-950B-1E460F485367}"/>
                </a:ext>
              </a:extLst>
            </p:cNvPr>
            <p:cNvSpPr/>
            <p:nvPr/>
          </p:nvSpPr>
          <p:spPr>
            <a:xfrm>
              <a:off x="5919715" y="1683436"/>
              <a:ext cx="350103" cy="365338"/>
            </a:xfrm>
            <a:custGeom>
              <a:avLst/>
              <a:gdLst>
                <a:gd name="connsiteX0" fmla="*/ 0 w 333925"/>
                <a:gd name="connsiteY0" fmla="*/ 0 h 348456"/>
                <a:gd name="connsiteX1" fmla="*/ 0 w 333925"/>
                <a:gd name="connsiteY1" fmla="*/ 348457 h 348456"/>
                <a:gd name="connsiteX2" fmla="*/ 333926 w 333925"/>
                <a:gd name="connsiteY2" fmla="*/ 348457 h 348456"/>
                <a:gd name="connsiteX3" fmla="*/ 333926 w 333925"/>
                <a:gd name="connsiteY3" fmla="*/ 2109 h 348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925" h="348456">
                  <a:moveTo>
                    <a:pt x="0" y="0"/>
                  </a:moveTo>
                  <a:lnTo>
                    <a:pt x="0" y="348457"/>
                  </a:lnTo>
                  <a:lnTo>
                    <a:pt x="333926" y="348457"/>
                  </a:lnTo>
                  <a:lnTo>
                    <a:pt x="333926" y="2109"/>
                  </a:lnTo>
                  <a:close/>
                </a:path>
              </a:pathLst>
            </a:custGeom>
            <a:solidFill>
              <a:srgbClr val="9BBB5C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</a:endParaRPr>
            </a:p>
          </p:txBody>
        </p:sp>
        <p:sp>
          <p:nvSpPr>
            <p:cNvPr id="259" name="Freeform: Shape 2047">
              <a:extLst>
                <a:ext uri="{FF2B5EF4-FFF2-40B4-BE49-F238E27FC236}">
                  <a16:creationId xmlns:a16="http://schemas.microsoft.com/office/drawing/2014/main" id="{15B0EA61-CDC2-8775-2B6A-D0C29DBCA087}"/>
                </a:ext>
              </a:extLst>
            </p:cNvPr>
            <p:cNvSpPr/>
            <p:nvPr/>
          </p:nvSpPr>
          <p:spPr>
            <a:xfrm>
              <a:off x="5654630" y="1607752"/>
              <a:ext cx="265080" cy="441023"/>
            </a:xfrm>
            <a:custGeom>
              <a:avLst/>
              <a:gdLst>
                <a:gd name="connsiteX0" fmla="*/ 0 w 252832"/>
                <a:gd name="connsiteY0" fmla="*/ 0 h 420644"/>
                <a:gd name="connsiteX1" fmla="*/ 0 w 252832"/>
                <a:gd name="connsiteY1" fmla="*/ 333340 h 420644"/>
                <a:gd name="connsiteX2" fmla="*/ 252832 w 252832"/>
                <a:gd name="connsiteY2" fmla="*/ 420644 h 420644"/>
                <a:gd name="connsiteX3" fmla="*/ 252832 w 252832"/>
                <a:gd name="connsiteY3" fmla="*/ 72187 h 42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2832" h="420644">
                  <a:moveTo>
                    <a:pt x="0" y="0"/>
                  </a:moveTo>
                  <a:lnTo>
                    <a:pt x="0" y="333340"/>
                  </a:lnTo>
                  <a:lnTo>
                    <a:pt x="252832" y="420644"/>
                  </a:lnTo>
                  <a:lnTo>
                    <a:pt x="252832" y="72187"/>
                  </a:lnTo>
                  <a:close/>
                </a:path>
              </a:pathLst>
            </a:custGeom>
            <a:solidFill>
              <a:srgbClr val="B0D569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</a:endParaRPr>
            </a:p>
          </p:txBody>
        </p:sp>
        <p:sp>
          <p:nvSpPr>
            <p:cNvPr id="260" name="Freeform: Shape 2048">
              <a:extLst>
                <a:ext uri="{FF2B5EF4-FFF2-40B4-BE49-F238E27FC236}">
                  <a16:creationId xmlns:a16="http://schemas.microsoft.com/office/drawing/2014/main" id="{7FB2A37E-ECBD-CE64-C47B-34ED3CBDDF7A}"/>
                </a:ext>
              </a:extLst>
            </p:cNvPr>
            <p:cNvSpPr/>
            <p:nvPr/>
          </p:nvSpPr>
          <p:spPr>
            <a:xfrm>
              <a:off x="5654017" y="1520395"/>
              <a:ext cx="882047" cy="173315"/>
            </a:xfrm>
            <a:custGeom>
              <a:avLst/>
              <a:gdLst>
                <a:gd name="connsiteX0" fmla="*/ 841289 w 841289"/>
                <a:gd name="connsiteY0" fmla="*/ 76934 h 153867"/>
                <a:gd name="connsiteX1" fmla="*/ 420645 w 841289"/>
                <a:gd name="connsiteY1" fmla="*/ 153867 h 153867"/>
                <a:gd name="connsiteX2" fmla="*/ 0 w 841289"/>
                <a:gd name="connsiteY2" fmla="*/ 76934 h 153867"/>
                <a:gd name="connsiteX3" fmla="*/ 420645 w 841289"/>
                <a:gd name="connsiteY3" fmla="*/ 0 h 153867"/>
                <a:gd name="connsiteX4" fmla="*/ 841289 w 841289"/>
                <a:gd name="connsiteY4" fmla="*/ 76934 h 15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1289" h="153867">
                  <a:moveTo>
                    <a:pt x="841289" y="76934"/>
                  </a:moveTo>
                  <a:cubicBezTo>
                    <a:pt x="841289" y="119423"/>
                    <a:pt x="652960" y="153867"/>
                    <a:pt x="420645" y="153867"/>
                  </a:cubicBezTo>
                  <a:cubicBezTo>
                    <a:pt x="188329" y="153867"/>
                    <a:pt x="0" y="119423"/>
                    <a:pt x="0" y="76934"/>
                  </a:cubicBezTo>
                  <a:cubicBezTo>
                    <a:pt x="0" y="34444"/>
                    <a:pt x="188329" y="0"/>
                    <a:pt x="420645" y="0"/>
                  </a:cubicBezTo>
                  <a:cubicBezTo>
                    <a:pt x="652960" y="0"/>
                    <a:pt x="841289" y="34444"/>
                    <a:pt x="841289" y="76934"/>
                  </a:cubicBezTo>
                  <a:close/>
                </a:path>
              </a:pathLst>
            </a:custGeom>
            <a:solidFill>
              <a:srgbClr val="9BBB5C">
                <a:lumMod val="75000"/>
              </a:srgbClr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</a:endParaRPr>
            </a:p>
          </p:txBody>
        </p:sp>
        <p:sp>
          <p:nvSpPr>
            <p:cNvPr id="261" name="Freeform: Shape 2050">
              <a:extLst>
                <a:ext uri="{FF2B5EF4-FFF2-40B4-BE49-F238E27FC236}">
                  <a16:creationId xmlns:a16="http://schemas.microsoft.com/office/drawing/2014/main" id="{8DCB46FA-B714-3BD7-4663-B1DA0199A032}"/>
                </a:ext>
              </a:extLst>
            </p:cNvPr>
            <p:cNvSpPr/>
            <p:nvPr/>
          </p:nvSpPr>
          <p:spPr>
            <a:xfrm>
              <a:off x="5957802" y="1567453"/>
              <a:ext cx="274479" cy="67207"/>
            </a:xfrm>
            <a:custGeom>
              <a:avLst/>
              <a:gdLst>
                <a:gd name="connsiteX0" fmla="*/ 261797 w 261796"/>
                <a:gd name="connsiteY0" fmla="*/ 32051 h 64101"/>
                <a:gd name="connsiteX1" fmla="*/ 130898 w 261796"/>
                <a:gd name="connsiteY1" fmla="*/ 64102 h 64101"/>
                <a:gd name="connsiteX2" fmla="*/ 0 w 261796"/>
                <a:gd name="connsiteY2" fmla="*/ 32051 h 64101"/>
                <a:gd name="connsiteX3" fmla="*/ 130898 w 261796"/>
                <a:gd name="connsiteY3" fmla="*/ 0 h 64101"/>
                <a:gd name="connsiteX4" fmla="*/ 261797 w 261796"/>
                <a:gd name="connsiteY4" fmla="*/ 32051 h 6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796" h="64101">
                  <a:moveTo>
                    <a:pt x="261797" y="32051"/>
                  </a:moveTo>
                  <a:cubicBezTo>
                    <a:pt x="261797" y="49752"/>
                    <a:pt x="203192" y="64102"/>
                    <a:pt x="130898" y="64102"/>
                  </a:cubicBezTo>
                  <a:cubicBezTo>
                    <a:pt x="58605" y="64102"/>
                    <a:pt x="0" y="49752"/>
                    <a:pt x="0" y="32051"/>
                  </a:cubicBezTo>
                  <a:cubicBezTo>
                    <a:pt x="0" y="14350"/>
                    <a:pt x="58605" y="0"/>
                    <a:pt x="130898" y="0"/>
                  </a:cubicBezTo>
                  <a:cubicBezTo>
                    <a:pt x="203191" y="0"/>
                    <a:pt x="261797" y="14350"/>
                    <a:pt x="261797" y="32051"/>
                  </a:cubicBezTo>
                  <a:close/>
                </a:path>
              </a:pathLst>
            </a:custGeom>
            <a:solidFill>
              <a:srgbClr val="9BBB5C">
                <a:lumMod val="60000"/>
                <a:lumOff val="40000"/>
              </a:srgbClr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</a:endParaRPr>
            </a:p>
          </p:txBody>
        </p:sp>
        <p:sp>
          <p:nvSpPr>
            <p:cNvPr id="288" name="Rectangle 287">
              <a:extLst>
                <a:ext uri="{FF2B5EF4-FFF2-40B4-BE49-F238E27FC236}">
                  <a16:creationId xmlns:a16="http://schemas.microsoft.com/office/drawing/2014/main" id="{C261D332-BFE2-DEB8-D0E0-FCA5B8A0ADE3}"/>
                </a:ext>
              </a:extLst>
            </p:cNvPr>
            <p:cNvSpPr/>
            <p:nvPr/>
          </p:nvSpPr>
          <p:spPr>
            <a:xfrm>
              <a:off x="2766216" y="1729624"/>
              <a:ext cx="285272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GB" sz="1600" b="1" kern="0" dirty="0">
                  <a:solidFill>
                    <a:prstClr val="black"/>
                  </a:solidFill>
                  <a:latin typeface="Book Antiqua" panose="02040602050305030304" pitchFamily="18" charset="0"/>
                </a:rPr>
                <a:t>All contributing institutions regulated by </a:t>
              </a:r>
              <a:r>
                <a:rPr lang="en-GB" sz="1600" b="1" kern="0" dirty="0" err="1">
                  <a:solidFill>
                    <a:prstClr val="black"/>
                  </a:solidFill>
                  <a:latin typeface="Book Antiqua" panose="02040602050305030304" pitchFamily="18" charset="0"/>
                </a:rPr>
                <a:t>BoU</a:t>
              </a:r>
              <a:r>
                <a:rPr lang="en-GB" sz="1600" b="1" kern="0" dirty="0">
                  <a:solidFill>
                    <a:prstClr val="black"/>
                  </a:solidFill>
                  <a:latin typeface="Book Antiqua" panose="02040602050305030304" pitchFamily="18" charset="0"/>
                </a:rPr>
                <a:t> are protected.</a:t>
              </a:r>
            </a:p>
          </p:txBody>
        </p:sp>
      </p:grpSp>
      <p:grpSp>
        <p:nvGrpSpPr>
          <p:cNvPr id="299" name="Group 298">
            <a:extLst>
              <a:ext uri="{FF2B5EF4-FFF2-40B4-BE49-F238E27FC236}">
                <a16:creationId xmlns:a16="http://schemas.microsoft.com/office/drawing/2014/main" id="{19AF8CB2-FB38-7358-054E-5F2E1F5A4641}"/>
              </a:ext>
            </a:extLst>
          </p:cNvPr>
          <p:cNvGrpSpPr/>
          <p:nvPr/>
        </p:nvGrpSpPr>
        <p:grpSpPr>
          <a:xfrm>
            <a:off x="2053908" y="2698239"/>
            <a:ext cx="4482831" cy="942683"/>
            <a:chOff x="2053908" y="2698239"/>
            <a:chExt cx="4482831" cy="942683"/>
          </a:xfrm>
        </p:grpSpPr>
        <p:sp>
          <p:nvSpPr>
            <p:cNvPr id="154" name="Freeform: Shape 2057">
              <a:extLst>
                <a:ext uri="{FF2B5EF4-FFF2-40B4-BE49-F238E27FC236}">
                  <a16:creationId xmlns:a16="http://schemas.microsoft.com/office/drawing/2014/main" id="{9917001E-D563-ADD3-6039-A6222197F8CB}"/>
                </a:ext>
              </a:extLst>
            </p:cNvPr>
            <p:cNvSpPr/>
            <p:nvPr/>
          </p:nvSpPr>
          <p:spPr>
            <a:xfrm>
              <a:off x="2053908" y="2778900"/>
              <a:ext cx="4273393" cy="862022"/>
            </a:xfrm>
            <a:custGeom>
              <a:avLst/>
              <a:gdLst>
                <a:gd name="connsiteX0" fmla="*/ 4075394 w 4075925"/>
                <a:gd name="connsiteY0" fmla="*/ 0 h 822190"/>
                <a:gd name="connsiteX1" fmla="*/ 3941390 w 4075925"/>
                <a:gd name="connsiteY1" fmla="*/ 0 h 822190"/>
                <a:gd name="connsiteX2" fmla="*/ 3583851 w 4075925"/>
                <a:gd name="connsiteY2" fmla="*/ 0 h 822190"/>
                <a:gd name="connsiteX3" fmla="*/ 3068754 w 4075925"/>
                <a:gd name="connsiteY3" fmla="*/ 0 h 822190"/>
                <a:gd name="connsiteX4" fmla="*/ 2462191 w 4075925"/>
                <a:gd name="connsiteY4" fmla="*/ 0 h 822190"/>
                <a:gd name="connsiteX5" fmla="*/ 1830199 w 4075925"/>
                <a:gd name="connsiteY5" fmla="*/ 0 h 822190"/>
                <a:gd name="connsiteX6" fmla="*/ 1238871 w 4075925"/>
                <a:gd name="connsiteY6" fmla="*/ 0 h 822190"/>
                <a:gd name="connsiteX7" fmla="*/ 754242 w 4075925"/>
                <a:gd name="connsiteY7" fmla="*/ 0 h 822190"/>
                <a:gd name="connsiteX8" fmla="*/ 442347 w 4075925"/>
                <a:gd name="connsiteY8" fmla="*/ 0 h 822190"/>
                <a:gd name="connsiteX9" fmla="*/ 199 w 4075925"/>
                <a:gd name="connsiteY9" fmla="*/ 412441 h 822190"/>
                <a:gd name="connsiteX10" fmla="*/ 85980 w 4075925"/>
                <a:gd name="connsiteY10" fmla="*/ 684316 h 822190"/>
                <a:gd name="connsiteX11" fmla="*/ 395414 w 4075925"/>
                <a:gd name="connsiteY11" fmla="*/ 822187 h 822190"/>
                <a:gd name="connsiteX12" fmla="*/ 395414 w 4075925"/>
                <a:gd name="connsiteY12" fmla="*/ 759141 h 822190"/>
                <a:gd name="connsiteX13" fmla="*/ 53578 w 4075925"/>
                <a:gd name="connsiteY13" fmla="*/ 411094 h 822190"/>
                <a:gd name="connsiteX14" fmla="*/ 250921 w 4075925"/>
                <a:gd name="connsiteY14" fmla="*/ 100781 h 822190"/>
                <a:gd name="connsiteX15" fmla="*/ 448910 w 4075925"/>
                <a:gd name="connsiteY15" fmla="*/ 70606 h 822190"/>
                <a:gd name="connsiteX16" fmla="*/ 765902 w 4075925"/>
                <a:gd name="connsiteY16" fmla="*/ 70606 h 822190"/>
                <a:gd name="connsiteX17" fmla="*/ 1257386 w 4075925"/>
                <a:gd name="connsiteY17" fmla="*/ 70606 h 822190"/>
                <a:gd name="connsiteX18" fmla="*/ 1855570 w 4075925"/>
                <a:gd name="connsiteY18" fmla="*/ 70606 h 822190"/>
                <a:gd name="connsiteX19" fmla="*/ 2492660 w 4075925"/>
                <a:gd name="connsiteY19" fmla="*/ 70606 h 822190"/>
                <a:gd name="connsiteX20" fmla="*/ 3100921 w 4075925"/>
                <a:gd name="connsiteY20" fmla="*/ 70606 h 822190"/>
                <a:gd name="connsiteX21" fmla="*/ 3612562 w 4075925"/>
                <a:gd name="connsiteY21" fmla="*/ 70606 h 822190"/>
                <a:gd name="connsiteX22" fmla="*/ 3959847 w 4075925"/>
                <a:gd name="connsiteY22" fmla="*/ 70606 h 822190"/>
                <a:gd name="connsiteX23" fmla="*/ 4075922 w 4075925"/>
                <a:gd name="connsiteY23" fmla="*/ 70606 h 822190"/>
                <a:gd name="connsiteX24" fmla="*/ 4075394 w 4075925"/>
                <a:gd name="connsiteY24" fmla="*/ 0 h 82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075925" h="822190">
                  <a:moveTo>
                    <a:pt x="4075394" y="0"/>
                  </a:moveTo>
                  <a:cubicBezTo>
                    <a:pt x="4030746" y="0"/>
                    <a:pt x="3986097" y="0"/>
                    <a:pt x="3941390" y="0"/>
                  </a:cubicBezTo>
                  <a:cubicBezTo>
                    <a:pt x="3822210" y="0"/>
                    <a:pt x="3703031" y="0"/>
                    <a:pt x="3583851" y="0"/>
                  </a:cubicBezTo>
                  <a:cubicBezTo>
                    <a:pt x="3412171" y="0"/>
                    <a:pt x="3240433" y="0"/>
                    <a:pt x="3068754" y="0"/>
                  </a:cubicBezTo>
                  <a:cubicBezTo>
                    <a:pt x="2866546" y="0"/>
                    <a:pt x="2664398" y="0"/>
                    <a:pt x="2462191" y="0"/>
                  </a:cubicBezTo>
                  <a:cubicBezTo>
                    <a:pt x="2251547" y="0"/>
                    <a:pt x="2040902" y="0"/>
                    <a:pt x="1830199" y="0"/>
                  </a:cubicBezTo>
                  <a:cubicBezTo>
                    <a:pt x="1633089" y="0"/>
                    <a:pt x="1435980" y="0"/>
                    <a:pt x="1238871" y="0"/>
                  </a:cubicBezTo>
                  <a:cubicBezTo>
                    <a:pt x="1077328" y="0"/>
                    <a:pt x="915785" y="0"/>
                    <a:pt x="754242" y="0"/>
                  </a:cubicBezTo>
                  <a:cubicBezTo>
                    <a:pt x="650296" y="0"/>
                    <a:pt x="546351" y="0"/>
                    <a:pt x="442347" y="0"/>
                  </a:cubicBezTo>
                  <a:cubicBezTo>
                    <a:pt x="199476" y="0"/>
                    <a:pt x="5003" y="163008"/>
                    <a:pt x="199" y="412441"/>
                  </a:cubicBezTo>
                  <a:cubicBezTo>
                    <a:pt x="-622" y="454160"/>
                    <a:pt x="-2848" y="577090"/>
                    <a:pt x="85980" y="684316"/>
                  </a:cubicBezTo>
                  <a:cubicBezTo>
                    <a:pt x="202230" y="824590"/>
                    <a:pt x="395414" y="822187"/>
                    <a:pt x="395414" y="822187"/>
                  </a:cubicBezTo>
                  <a:lnTo>
                    <a:pt x="395414" y="759141"/>
                  </a:lnTo>
                  <a:cubicBezTo>
                    <a:pt x="395414" y="759141"/>
                    <a:pt x="53578" y="729785"/>
                    <a:pt x="53578" y="411094"/>
                  </a:cubicBezTo>
                  <a:cubicBezTo>
                    <a:pt x="53578" y="278379"/>
                    <a:pt x="128871" y="155215"/>
                    <a:pt x="250921" y="100781"/>
                  </a:cubicBezTo>
                  <a:cubicBezTo>
                    <a:pt x="314671" y="72363"/>
                    <a:pt x="380824" y="70606"/>
                    <a:pt x="448910" y="70606"/>
                  </a:cubicBezTo>
                  <a:cubicBezTo>
                    <a:pt x="554554" y="70606"/>
                    <a:pt x="660257" y="70606"/>
                    <a:pt x="765902" y="70606"/>
                  </a:cubicBezTo>
                  <a:cubicBezTo>
                    <a:pt x="929730" y="70606"/>
                    <a:pt x="1093558" y="70606"/>
                    <a:pt x="1257386" y="70606"/>
                  </a:cubicBezTo>
                  <a:cubicBezTo>
                    <a:pt x="1456781" y="70606"/>
                    <a:pt x="1656175" y="70606"/>
                    <a:pt x="1855570" y="70606"/>
                  </a:cubicBezTo>
                  <a:cubicBezTo>
                    <a:pt x="2067914" y="70606"/>
                    <a:pt x="2280316" y="70606"/>
                    <a:pt x="2492660" y="70606"/>
                  </a:cubicBezTo>
                  <a:cubicBezTo>
                    <a:pt x="2695394" y="70606"/>
                    <a:pt x="2898187" y="70606"/>
                    <a:pt x="3100921" y="70606"/>
                  </a:cubicBezTo>
                  <a:cubicBezTo>
                    <a:pt x="3271488" y="70606"/>
                    <a:pt x="3442054" y="70606"/>
                    <a:pt x="3612562" y="70606"/>
                  </a:cubicBezTo>
                  <a:cubicBezTo>
                    <a:pt x="3728343" y="70606"/>
                    <a:pt x="3844066" y="70606"/>
                    <a:pt x="3959847" y="70606"/>
                  </a:cubicBezTo>
                  <a:cubicBezTo>
                    <a:pt x="3998519" y="70606"/>
                    <a:pt x="4037250" y="70606"/>
                    <a:pt x="4075922" y="70606"/>
                  </a:cubicBezTo>
                  <a:cubicBezTo>
                    <a:pt x="4075980" y="70606"/>
                    <a:pt x="4075394" y="0"/>
                    <a:pt x="4075394" y="0"/>
                  </a:cubicBezTo>
                  <a:close/>
                </a:path>
              </a:pathLst>
            </a:custGeom>
            <a:solidFill>
              <a:srgbClr val="BD392F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</a:endParaRPr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844B41E6-A468-EE76-E29A-A7FF51EA067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158547" y="2882537"/>
              <a:ext cx="654744" cy="654744"/>
            </a:xfrm>
            <a:prstGeom prst="ellipse">
              <a:avLst/>
            </a:prstGeom>
            <a:solidFill>
              <a:srgbClr val="BD392F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Book Antiqua" panose="02040602050305030304" pitchFamily="18" charset="0"/>
                </a:rPr>
                <a:t>4</a:t>
              </a:r>
            </a:p>
          </p:txBody>
        </p:sp>
        <p:sp>
          <p:nvSpPr>
            <p:cNvPr id="262" name="Freeform: Shape 2052">
              <a:extLst>
                <a:ext uri="{FF2B5EF4-FFF2-40B4-BE49-F238E27FC236}">
                  <a16:creationId xmlns:a16="http://schemas.microsoft.com/office/drawing/2014/main" id="{B903C4A5-2797-75B9-A6B3-B54FF5494E6A}"/>
                </a:ext>
              </a:extLst>
            </p:cNvPr>
            <p:cNvSpPr/>
            <p:nvPr/>
          </p:nvSpPr>
          <p:spPr>
            <a:xfrm>
              <a:off x="6269817" y="2785596"/>
              <a:ext cx="266922" cy="441023"/>
            </a:xfrm>
            <a:custGeom>
              <a:avLst/>
              <a:gdLst>
                <a:gd name="connsiteX0" fmla="*/ 254590 w 254589"/>
                <a:gd name="connsiteY0" fmla="*/ 0 h 420644"/>
                <a:gd name="connsiteX1" fmla="*/ 254590 w 254589"/>
                <a:gd name="connsiteY1" fmla="*/ 338203 h 420644"/>
                <a:gd name="connsiteX2" fmla="*/ 0 w 254589"/>
                <a:gd name="connsiteY2" fmla="*/ 420644 h 420644"/>
                <a:gd name="connsiteX3" fmla="*/ 0 w 254589"/>
                <a:gd name="connsiteY3" fmla="*/ 74297 h 42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589" h="420644">
                  <a:moveTo>
                    <a:pt x="254590" y="0"/>
                  </a:moveTo>
                  <a:lnTo>
                    <a:pt x="254590" y="338203"/>
                  </a:lnTo>
                  <a:lnTo>
                    <a:pt x="0" y="420644"/>
                  </a:lnTo>
                  <a:lnTo>
                    <a:pt x="0" y="74297"/>
                  </a:lnTo>
                  <a:close/>
                </a:path>
              </a:pathLst>
            </a:custGeom>
            <a:solidFill>
              <a:srgbClr val="922C26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</a:endParaRPr>
            </a:p>
          </p:txBody>
        </p:sp>
        <p:sp>
          <p:nvSpPr>
            <p:cNvPr id="263" name="Freeform: Shape 2053">
              <a:extLst>
                <a:ext uri="{FF2B5EF4-FFF2-40B4-BE49-F238E27FC236}">
                  <a16:creationId xmlns:a16="http://schemas.microsoft.com/office/drawing/2014/main" id="{9884E631-AAF6-240C-80CE-12A2A5167943}"/>
                </a:ext>
              </a:extLst>
            </p:cNvPr>
            <p:cNvSpPr/>
            <p:nvPr/>
          </p:nvSpPr>
          <p:spPr>
            <a:xfrm>
              <a:off x="5919715" y="2861342"/>
              <a:ext cx="350103" cy="365277"/>
            </a:xfrm>
            <a:custGeom>
              <a:avLst/>
              <a:gdLst>
                <a:gd name="connsiteX0" fmla="*/ 0 w 333925"/>
                <a:gd name="connsiteY0" fmla="*/ 0 h 348398"/>
                <a:gd name="connsiteX1" fmla="*/ 0 w 333925"/>
                <a:gd name="connsiteY1" fmla="*/ 348398 h 348398"/>
                <a:gd name="connsiteX2" fmla="*/ 333926 w 333925"/>
                <a:gd name="connsiteY2" fmla="*/ 348398 h 348398"/>
                <a:gd name="connsiteX3" fmla="*/ 333926 w 333925"/>
                <a:gd name="connsiteY3" fmla="*/ 2051 h 348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925" h="348398">
                  <a:moveTo>
                    <a:pt x="0" y="0"/>
                  </a:moveTo>
                  <a:lnTo>
                    <a:pt x="0" y="348398"/>
                  </a:lnTo>
                  <a:lnTo>
                    <a:pt x="333926" y="348398"/>
                  </a:lnTo>
                  <a:lnTo>
                    <a:pt x="333926" y="2051"/>
                  </a:lnTo>
                  <a:close/>
                </a:path>
              </a:pathLst>
            </a:custGeom>
            <a:solidFill>
              <a:srgbClr val="BD392F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</a:endParaRPr>
            </a:p>
          </p:txBody>
        </p:sp>
        <p:sp>
          <p:nvSpPr>
            <p:cNvPr id="264" name="Freeform: Shape 2054">
              <a:extLst>
                <a:ext uri="{FF2B5EF4-FFF2-40B4-BE49-F238E27FC236}">
                  <a16:creationId xmlns:a16="http://schemas.microsoft.com/office/drawing/2014/main" id="{2104AC5D-A3BC-C522-D5A7-4F97F5B8611C}"/>
                </a:ext>
              </a:extLst>
            </p:cNvPr>
            <p:cNvSpPr/>
            <p:nvPr/>
          </p:nvSpPr>
          <p:spPr>
            <a:xfrm>
              <a:off x="5654630" y="2785596"/>
              <a:ext cx="265080" cy="441023"/>
            </a:xfrm>
            <a:custGeom>
              <a:avLst/>
              <a:gdLst>
                <a:gd name="connsiteX0" fmla="*/ 0 w 252832"/>
                <a:gd name="connsiteY0" fmla="*/ 0 h 420644"/>
                <a:gd name="connsiteX1" fmla="*/ 0 w 252832"/>
                <a:gd name="connsiteY1" fmla="*/ 333340 h 420644"/>
                <a:gd name="connsiteX2" fmla="*/ 252832 w 252832"/>
                <a:gd name="connsiteY2" fmla="*/ 420644 h 420644"/>
                <a:gd name="connsiteX3" fmla="*/ 252832 w 252832"/>
                <a:gd name="connsiteY3" fmla="*/ 72246 h 42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2832" h="420644">
                  <a:moveTo>
                    <a:pt x="0" y="0"/>
                  </a:moveTo>
                  <a:lnTo>
                    <a:pt x="0" y="333340"/>
                  </a:lnTo>
                  <a:lnTo>
                    <a:pt x="252832" y="420644"/>
                  </a:lnTo>
                  <a:lnTo>
                    <a:pt x="252832" y="72246"/>
                  </a:lnTo>
                  <a:close/>
                </a:path>
              </a:pathLst>
            </a:custGeom>
            <a:solidFill>
              <a:srgbClr val="D54137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</a:endParaRPr>
            </a:p>
          </p:txBody>
        </p:sp>
        <p:sp>
          <p:nvSpPr>
            <p:cNvPr id="265" name="Freeform: Shape 2055">
              <a:extLst>
                <a:ext uri="{FF2B5EF4-FFF2-40B4-BE49-F238E27FC236}">
                  <a16:creationId xmlns:a16="http://schemas.microsoft.com/office/drawing/2014/main" id="{5BEF33E3-5B37-0540-CCEB-20ADE363FC05}"/>
                </a:ext>
              </a:extLst>
            </p:cNvPr>
            <p:cNvSpPr/>
            <p:nvPr/>
          </p:nvSpPr>
          <p:spPr>
            <a:xfrm>
              <a:off x="5654017" y="2698239"/>
              <a:ext cx="882047" cy="173315"/>
            </a:xfrm>
            <a:custGeom>
              <a:avLst/>
              <a:gdLst>
                <a:gd name="connsiteX0" fmla="*/ 841289 w 841289"/>
                <a:gd name="connsiteY0" fmla="*/ 76934 h 153867"/>
                <a:gd name="connsiteX1" fmla="*/ 420645 w 841289"/>
                <a:gd name="connsiteY1" fmla="*/ 153867 h 153867"/>
                <a:gd name="connsiteX2" fmla="*/ 0 w 841289"/>
                <a:gd name="connsiteY2" fmla="*/ 76934 h 153867"/>
                <a:gd name="connsiteX3" fmla="*/ 420645 w 841289"/>
                <a:gd name="connsiteY3" fmla="*/ 0 h 153867"/>
                <a:gd name="connsiteX4" fmla="*/ 841289 w 841289"/>
                <a:gd name="connsiteY4" fmla="*/ 76934 h 15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1289" h="153867">
                  <a:moveTo>
                    <a:pt x="841289" y="76934"/>
                  </a:moveTo>
                  <a:cubicBezTo>
                    <a:pt x="841289" y="119423"/>
                    <a:pt x="652960" y="153867"/>
                    <a:pt x="420645" y="153867"/>
                  </a:cubicBezTo>
                  <a:cubicBezTo>
                    <a:pt x="188329" y="153867"/>
                    <a:pt x="0" y="119423"/>
                    <a:pt x="0" y="76934"/>
                  </a:cubicBezTo>
                  <a:cubicBezTo>
                    <a:pt x="0" y="34444"/>
                    <a:pt x="188329" y="0"/>
                    <a:pt x="420645" y="0"/>
                  </a:cubicBezTo>
                  <a:cubicBezTo>
                    <a:pt x="652960" y="0"/>
                    <a:pt x="841289" y="34444"/>
                    <a:pt x="841289" y="76934"/>
                  </a:cubicBezTo>
                  <a:close/>
                </a:path>
              </a:pathLst>
            </a:custGeom>
            <a:solidFill>
              <a:srgbClr val="BD392F">
                <a:lumMod val="75000"/>
              </a:srgbClr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</a:endParaRPr>
            </a:p>
          </p:txBody>
        </p:sp>
        <p:sp>
          <p:nvSpPr>
            <p:cNvPr id="266" name="Freeform: Shape 2056">
              <a:extLst>
                <a:ext uri="{FF2B5EF4-FFF2-40B4-BE49-F238E27FC236}">
                  <a16:creationId xmlns:a16="http://schemas.microsoft.com/office/drawing/2014/main" id="{CBB2AC7D-2F08-758A-B6CA-77928AB37611}"/>
                </a:ext>
              </a:extLst>
            </p:cNvPr>
            <p:cNvSpPr/>
            <p:nvPr/>
          </p:nvSpPr>
          <p:spPr>
            <a:xfrm>
              <a:off x="5957802" y="2745296"/>
              <a:ext cx="274479" cy="67207"/>
            </a:xfrm>
            <a:custGeom>
              <a:avLst/>
              <a:gdLst>
                <a:gd name="connsiteX0" fmla="*/ 261797 w 261796"/>
                <a:gd name="connsiteY0" fmla="*/ 32051 h 64101"/>
                <a:gd name="connsiteX1" fmla="*/ 130898 w 261796"/>
                <a:gd name="connsiteY1" fmla="*/ 64101 h 64101"/>
                <a:gd name="connsiteX2" fmla="*/ 0 w 261796"/>
                <a:gd name="connsiteY2" fmla="*/ 32051 h 64101"/>
                <a:gd name="connsiteX3" fmla="*/ 130898 w 261796"/>
                <a:gd name="connsiteY3" fmla="*/ 0 h 64101"/>
                <a:gd name="connsiteX4" fmla="*/ 261797 w 261796"/>
                <a:gd name="connsiteY4" fmla="*/ 32051 h 6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796" h="64101">
                  <a:moveTo>
                    <a:pt x="261797" y="32051"/>
                  </a:moveTo>
                  <a:cubicBezTo>
                    <a:pt x="261797" y="49752"/>
                    <a:pt x="203192" y="64101"/>
                    <a:pt x="130898" y="64101"/>
                  </a:cubicBezTo>
                  <a:cubicBezTo>
                    <a:pt x="58605" y="64101"/>
                    <a:pt x="0" y="49752"/>
                    <a:pt x="0" y="32051"/>
                  </a:cubicBezTo>
                  <a:cubicBezTo>
                    <a:pt x="0" y="14350"/>
                    <a:pt x="58605" y="0"/>
                    <a:pt x="130898" y="0"/>
                  </a:cubicBezTo>
                  <a:cubicBezTo>
                    <a:pt x="203191" y="0"/>
                    <a:pt x="261797" y="14350"/>
                    <a:pt x="261797" y="32051"/>
                  </a:cubicBezTo>
                  <a:close/>
                </a:path>
              </a:pathLst>
            </a:custGeom>
            <a:solidFill>
              <a:srgbClr val="BD392F">
                <a:lumMod val="60000"/>
                <a:lumOff val="40000"/>
              </a:srgbClr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</a:endParaRPr>
            </a:p>
          </p:txBody>
        </p:sp>
        <p:sp>
          <p:nvSpPr>
            <p:cNvPr id="289" name="Rectangle 288">
              <a:extLst>
                <a:ext uri="{FF2B5EF4-FFF2-40B4-BE49-F238E27FC236}">
                  <a16:creationId xmlns:a16="http://schemas.microsoft.com/office/drawing/2014/main" id="{FD6D79DB-A754-FD4A-797B-D3B4E3C54537}"/>
                </a:ext>
              </a:extLst>
            </p:cNvPr>
            <p:cNvSpPr/>
            <p:nvPr/>
          </p:nvSpPr>
          <p:spPr>
            <a:xfrm>
              <a:off x="2829973" y="2998946"/>
              <a:ext cx="2852722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GB" sz="1600" b="1" kern="0" dirty="0">
                  <a:solidFill>
                    <a:prstClr val="black"/>
                  </a:solidFill>
                  <a:latin typeface="Book Antiqua" panose="02040602050305030304" pitchFamily="18" charset="0"/>
                </a:rPr>
                <a:t>Avoid rumours.</a:t>
              </a:r>
            </a:p>
            <a:p>
              <a:pPr marR="0" lvl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cs typeface="Calibri" pitchFamily="34" charset="0"/>
              </a:endParaRPr>
            </a:p>
          </p:txBody>
        </p:sp>
      </p:grpSp>
      <p:grpSp>
        <p:nvGrpSpPr>
          <p:cNvPr id="303" name="Group 302">
            <a:extLst>
              <a:ext uri="{FF2B5EF4-FFF2-40B4-BE49-F238E27FC236}">
                <a16:creationId xmlns:a16="http://schemas.microsoft.com/office/drawing/2014/main" id="{B478254D-E743-A7E3-FA71-467ABA50DF45}"/>
              </a:ext>
            </a:extLst>
          </p:cNvPr>
          <p:cNvGrpSpPr/>
          <p:nvPr/>
        </p:nvGrpSpPr>
        <p:grpSpPr>
          <a:xfrm>
            <a:off x="2053908" y="3888124"/>
            <a:ext cx="4482831" cy="976284"/>
            <a:chOff x="2053908" y="3888124"/>
            <a:chExt cx="4482831" cy="976284"/>
          </a:xfrm>
        </p:grpSpPr>
        <p:sp>
          <p:nvSpPr>
            <p:cNvPr id="164" name="Freeform: Shape 2063">
              <a:extLst>
                <a:ext uri="{FF2B5EF4-FFF2-40B4-BE49-F238E27FC236}">
                  <a16:creationId xmlns:a16="http://schemas.microsoft.com/office/drawing/2014/main" id="{D3277DB5-6376-DEEC-2D9F-4A9485DDEB30}"/>
                </a:ext>
              </a:extLst>
            </p:cNvPr>
            <p:cNvSpPr/>
            <p:nvPr/>
          </p:nvSpPr>
          <p:spPr>
            <a:xfrm>
              <a:off x="2053908" y="3968784"/>
              <a:ext cx="4273393" cy="862022"/>
            </a:xfrm>
            <a:custGeom>
              <a:avLst/>
              <a:gdLst>
                <a:gd name="connsiteX0" fmla="*/ 4075394 w 4075925"/>
                <a:gd name="connsiteY0" fmla="*/ 0 h 822190"/>
                <a:gd name="connsiteX1" fmla="*/ 3941390 w 4075925"/>
                <a:gd name="connsiteY1" fmla="*/ 0 h 822190"/>
                <a:gd name="connsiteX2" fmla="*/ 3583851 w 4075925"/>
                <a:gd name="connsiteY2" fmla="*/ 0 h 822190"/>
                <a:gd name="connsiteX3" fmla="*/ 3068754 w 4075925"/>
                <a:gd name="connsiteY3" fmla="*/ 0 h 822190"/>
                <a:gd name="connsiteX4" fmla="*/ 2462191 w 4075925"/>
                <a:gd name="connsiteY4" fmla="*/ 0 h 822190"/>
                <a:gd name="connsiteX5" fmla="*/ 1830199 w 4075925"/>
                <a:gd name="connsiteY5" fmla="*/ 0 h 822190"/>
                <a:gd name="connsiteX6" fmla="*/ 1238871 w 4075925"/>
                <a:gd name="connsiteY6" fmla="*/ 0 h 822190"/>
                <a:gd name="connsiteX7" fmla="*/ 754242 w 4075925"/>
                <a:gd name="connsiteY7" fmla="*/ 0 h 822190"/>
                <a:gd name="connsiteX8" fmla="*/ 442347 w 4075925"/>
                <a:gd name="connsiteY8" fmla="*/ 0 h 822190"/>
                <a:gd name="connsiteX9" fmla="*/ 199 w 4075925"/>
                <a:gd name="connsiteY9" fmla="*/ 412441 h 822190"/>
                <a:gd name="connsiteX10" fmla="*/ 85980 w 4075925"/>
                <a:gd name="connsiteY10" fmla="*/ 684317 h 822190"/>
                <a:gd name="connsiteX11" fmla="*/ 395414 w 4075925"/>
                <a:gd name="connsiteY11" fmla="*/ 822187 h 822190"/>
                <a:gd name="connsiteX12" fmla="*/ 395414 w 4075925"/>
                <a:gd name="connsiteY12" fmla="*/ 759141 h 822190"/>
                <a:gd name="connsiteX13" fmla="*/ 53578 w 4075925"/>
                <a:gd name="connsiteY13" fmla="*/ 411094 h 822190"/>
                <a:gd name="connsiteX14" fmla="*/ 250921 w 4075925"/>
                <a:gd name="connsiteY14" fmla="*/ 100781 h 822190"/>
                <a:gd name="connsiteX15" fmla="*/ 448910 w 4075925"/>
                <a:gd name="connsiteY15" fmla="*/ 70606 h 822190"/>
                <a:gd name="connsiteX16" fmla="*/ 765902 w 4075925"/>
                <a:gd name="connsiteY16" fmla="*/ 70606 h 822190"/>
                <a:gd name="connsiteX17" fmla="*/ 1257386 w 4075925"/>
                <a:gd name="connsiteY17" fmla="*/ 70606 h 822190"/>
                <a:gd name="connsiteX18" fmla="*/ 1855570 w 4075925"/>
                <a:gd name="connsiteY18" fmla="*/ 70606 h 822190"/>
                <a:gd name="connsiteX19" fmla="*/ 2492660 w 4075925"/>
                <a:gd name="connsiteY19" fmla="*/ 70606 h 822190"/>
                <a:gd name="connsiteX20" fmla="*/ 3100921 w 4075925"/>
                <a:gd name="connsiteY20" fmla="*/ 70606 h 822190"/>
                <a:gd name="connsiteX21" fmla="*/ 3612562 w 4075925"/>
                <a:gd name="connsiteY21" fmla="*/ 70606 h 822190"/>
                <a:gd name="connsiteX22" fmla="*/ 3959847 w 4075925"/>
                <a:gd name="connsiteY22" fmla="*/ 70606 h 822190"/>
                <a:gd name="connsiteX23" fmla="*/ 4075922 w 4075925"/>
                <a:gd name="connsiteY23" fmla="*/ 70606 h 822190"/>
                <a:gd name="connsiteX24" fmla="*/ 4075394 w 4075925"/>
                <a:gd name="connsiteY24" fmla="*/ 0 h 82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075925" h="822190">
                  <a:moveTo>
                    <a:pt x="4075394" y="0"/>
                  </a:moveTo>
                  <a:cubicBezTo>
                    <a:pt x="4030746" y="0"/>
                    <a:pt x="3986097" y="0"/>
                    <a:pt x="3941390" y="0"/>
                  </a:cubicBezTo>
                  <a:cubicBezTo>
                    <a:pt x="3822210" y="0"/>
                    <a:pt x="3703031" y="0"/>
                    <a:pt x="3583851" y="0"/>
                  </a:cubicBezTo>
                  <a:cubicBezTo>
                    <a:pt x="3412171" y="0"/>
                    <a:pt x="3240433" y="0"/>
                    <a:pt x="3068754" y="0"/>
                  </a:cubicBezTo>
                  <a:cubicBezTo>
                    <a:pt x="2866546" y="0"/>
                    <a:pt x="2664398" y="0"/>
                    <a:pt x="2462191" y="0"/>
                  </a:cubicBezTo>
                  <a:cubicBezTo>
                    <a:pt x="2251547" y="0"/>
                    <a:pt x="2040902" y="0"/>
                    <a:pt x="1830199" y="0"/>
                  </a:cubicBezTo>
                  <a:cubicBezTo>
                    <a:pt x="1633089" y="0"/>
                    <a:pt x="1435980" y="0"/>
                    <a:pt x="1238871" y="0"/>
                  </a:cubicBezTo>
                  <a:cubicBezTo>
                    <a:pt x="1077328" y="0"/>
                    <a:pt x="915785" y="0"/>
                    <a:pt x="754242" y="0"/>
                  </a:cubicBezTo>
                  <a:cubicBezTo>
                    <a:pt x="650296" y="0"/>
                    <a:pt x="546351" y="0"/>
                    <a:pt x="442347" y="0"/>
                  </a:cubicBezTo>
                  <a:cubicBezTo>
                    <a:pt x="199476" y="0"/>
                    <a:pt x="5003" y="163008"/>
                    <a:pt x="199" y="412441"/>
                  </a:cubicBezTo>
                  <a:cubicBezTo>
                    <a:pt x="-622" y="454160"/>
                    <a:pt x="-2848" y="577090"/>
                    <a:pt x="85980" y="684317"/>
                  </a:cubicBezTo>
                  <a:cubicBezTo>
                    <a:pt x="202230" y="824590"/>
                    <a:pt x="395414" y="822187"/>
                    <a:pt x="395414" y="822187"/>
                  </a:cubicBezTo>
                  <a:lnTo>
                    <a:pt x="395414" y="759141"/>
                  </a:lnTo>
                  <a:cubicBezTo>
                    <a:pt x="395414" y="759141"/>
                    <a:pt x="53578" y="729785"/>
                    <a:pt x="53578" y="411094"/>
                  </a:cubicBezTo>
                  <a:cubicBezTo>
                    <a:pt x="53578" y="278379"/>
                    <a:pt x="128871" y="155215"/>
                    <a:pt x="250921" y="100781"/>
                  </a:cubicBezTo>
                  <a:cubicBezTo>
                    <a:pt x="314671" y="72363"/>
                    <a:pt x="380824" y="70606"/>
                    <a:pt x="448910" y="70606"/>
                  </a:cubicBezTo>
                  <a:cubicBezTo>
                    <a:pt x="554554" y="70606"/>
                    <a:pt x="660257" y="70606"/>
                    <a:pt x="765902" y="70606"/>
                  </a:cubicBezTo>
                  <a:cubicBezTo>
                    <a:pt x="929730" y="70606"/>
                    <a:pt x="1093558" y="70606"/>
                    <a:pt x="1257386" y="70606"/>
                  </a:cubicBezTo>
                  <a:cubicBezTo>
                    <a:pt x="1456781" y="70606"/>
                    <a:pt x="1656175" y="70606"/>
                    <a:pt x="1855570" y="70606"/>
                  </a:cubicBezTo>
                  <a:cubicBezTo>
                    <a:pt x="2067914" y="70606"/>
                    <a:pt x="2280316" y="70606"/>
                    <a:pt x="2492660" y="70606"/>
                  </a:cubicBezTo>
                  <a:cubicBezTo>
                    <a:pt x="2695394" y="70606"/>
                    <a:pt x="2898187" y="70606"/>
                    <a:pt x="3100921" y="70606"/>
                  </a:cubicBezTo>
                  <a:cubicBezTo>
                    <a:pt x="3271488" y="70606"/>
                    <a:pt x="3442054" y="70606"/>
                    <a:pt x="3612562" y="70606"/>
                  </a:cubicBezTo>
                  <a:cubicBezTo>
                    <a:pt x="3728343" y="70606"/>
                    <a:pt x="3844066" y="70606"/>
                    <a:pt x="3959847" y="70606"/>
                  </a:cubicBezTo>
                  <a:cubicBezTo>
                    <a:pt x="3998519" y="70606"/>
                    <a:pt x="4037250" y="70606"/>
                    <a:pt x="4075922" y="70606"/>
                  </a:cubicBezTo>
                  <a:cubicBezTo>
                    <a:pt x="4075980" y="70606"/>
                    <a:pt x="4075394" y="0"/>
                    <a:pt x="4075394" y="0"/>
                  </a:cubicBezTo>
                  <a:close/>
                </a:path>
              </a:pathLst>
            </a:custGeom>
            <a:solidFill>
              <a:srgbClr val="0070C0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</a:endParaRPr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536E08DE-8C03-3522-8A0C-78942672E65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158547" y="4072423"/>
              <a:ext cx="654744" cy="65474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Book Antiqua" panose="02040602050305030304" pitchFamily="18" charset="0"/>
                </a:rPr>
                <a:t>6</a:t>
              </a:r>
            </a:p>
          </p:txBody>
        </p:sp>
        <p:sp>
          <p:nvSpPr>
            <p:cNvPr id="267" name="Freeform: Shape 2058">
              <a:extLst>
                <a:ext uri="{FF2B5EF4-FFF2-40B4-BE49-F238E27FC236}">
                  <a16:creationId xmlns:a16="http://schemas.microsoft.com/office/drawing/2014/main" id="{C98F7248-8390-7DC3-F048-2BF57900CD38}"/>
                </a:ext>
              </a:extLst>
            </p:cNvPr>
            <p:cNvSpPr/>
            <p:nvPr/>
          </p:nvSpPr>
          <p:spPr>
            <a:xfrm>
              <a:off x="6269817" y="3975480"/>
              <a:ext cx="266922" cy="441023"/>
            </a:xfrm>
            <a:custGeom>
              <a:avLst/>
              <a:gdLst>
                <a:gd name="connsiteX0" fmla="*/ 254590 w 254589"/>
                <a:gd name="connsiteY0" fmla="*/ 0 h 420644"/>
                <a:gd name="connsiteX1" fmla="*/ 254590 w 254589"/>
                <a:gd name="connsiteY1" fmla="*/ 338203 h 420644"/>
                <a:gd name="connsiteX2" fmla="*/ 0 w 254589"/>
                <a:gd name="connsiteY2" fmla="*/ 420645 h 420644"/>
                <a:gd name="connsiteX3" fmla="*/ 0 w 254589"/>
                <a:gd name="connsiteY3" fmla="*/ 74297 h 42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589" h="420644">
                  <a:moveTo>
                    <a:pt x="254590" y="0"/>
                  </a:moveTo>
                  <a:lnTo>
                    <a:pt x="254590" y="338203"/>
                  </a:lnTo>
                  <a:lnTo>
                    <a:pt x="0" y="420645"/>
                  </a:lnTo>
                  <a:lnTo>
                    <a:pt x="0" y="74297"/>
                  </a:lnTo>
                  <a:close/>
                </a:path>
              </a:pathLst>
            </a:custGeom>
            <a:solidFill>
              <a:srgbClr val="005C9E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</a:endParaRPr>
            </a:p>
          </p:txBody>
        </p:sp>
        <p:sp>
          <p:nvSpPr>
            <p:cNvPr id="268" name="Freeform: Shape 2059">
              <a:extLst>
                <a:ext uri="{FF2B5EF4-FFF2-40B4-BE49-F238E27FC236}">
                  <a16:creationId xmlns:a16="http://schemas.microsoft.com/office/drawing/2014/main" id="{88EED611-2E95-0326-3C15-E76DD12CC9FE}"/>
                </a:ext>
              </a:extLst>
            </p:cNvPr>
            <p:cNvSpPr/>
            <p:nvPr/>
          </p:nvSpPr>
          <p:spPr>
            <a:xfrm>
              <a:off x="5919715" y="4051164"/>
              <a:ext cx="350103" cy="365338"/>
            </a:xfrm>
            <a:custGeom>
              <a:avLst/>
              <a:gdLst>
                <a:gd name="connsiteX0" fmla="*/ 0 w 333925"/>
                <a:gd name="connsiteY0" fmla="*/ 0 h 348456"/>
                <a:gd name="connsiteX1" fmla="*/ 0 w 333925"/>
                <a:gd name="connsiteY1" fmla="*/ 348457 h 348456"/>
                <a:gd name="connsiteX2" fmla="*/ 333926 w 333925"/>
                <a:gd name="connsiteY2" fmla="*/ 348457 h 348456"/>
                <a:gd name="connsiteX3" fmla="*/ 333926 w 333925"/>
                <a:gd name="connsiteY3" fmla="*/ 2109 h 348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925" h="348456">
                  <a:moveTo>
                    <a:pt x="0" y="0"/>
                  </a:moveTo>
                  <a:lnTo>
                    <a:pt x="0" y="348457"/>
                  </a:lnTo>
                  <a:lnTo>
                    <a:pt x="333926" y="348457"/>
                  </a:lnTo>
                  <a:lnTo>
                    <a:pt x="333926" y="2109"/>
                  </a:lnTo>
                  <a:close/>
                </a:path>
              </a:pathLst>
            </a:custGeom>
            <a:solidFill>
              <a:srgbClr val="0070C0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</a:endParaRPr>
            </a:p>
          </p:txBody>
        </p:sp>
        <p:sp>
          <p:nvSpPr>
            <p:cNvPr id="269" name="Freeform: Shape 2060">
              <a:extLst>
                <a:ext uri="{FF2B5EF4-FFF2-40B4-BE49-F238E27FC236}">
                  <a16:creationId xmlns:a16="http://schemas.microsoft.com/office/drawing/2014/main" id="{5F28A8A9-6B76-F312-1B44-586A75B4B787}"/>
                </a:ext>
              </a:extLst>
            </p:cNvPr>
            <p:cNvSpPr/>
            <p:nvPr/>
          </p:nvSpPr>
          <p:spPr>
            <a:xfrm>
              <a:off x="5654630" y="3975480"/>
              <a:ext cx="265080" cy="441023"/>
            </a:xfrm>
            <a:custGeom>
              <a:avLst/>
              <a:gdLst>
                <a:gd name="connsiteX0" fmla="*/ 0 w 252832"/>
                <a:gd name="connsiteY0" fmla="*/ 0 h 420644"/>
                <a:gd name="connsiteX1" fmla="*/ 0 w 252832"/>
                <a:gd name="connsiteY1" fmla="*/ 333340 h 420644"/>
                <a:gd name="connsiteX2" fmla="*/ 252832 w 252832"/>
                <a:gd name="connsiteY2" fmla="*/ 420645 h 420644"/>
                <a:gd name="connsiteX3" fmla="*/ 252832 w 252832"/>
                <a:gd name="connsiteY3" fmla="*/ 72188 h 42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2832" h="420644">
                  <a:moveTo>
                    <a:pt x="0" y="0"/>
                  </a:moveTo>
                  <a:lnTo>
                    <a:pt x="0" y="333340"/>
                  </a:lnTo>
                  <a:lnTo>
                    <a:pt x="252832" y="420645"/>
                  </a:lnTo>
                  <a:lnTo>
                    <a:pt x="252832" y="72188"/>
                  </a:lnTo>
                  <a:close/>
                </a:path>
              </a:pathLst>
            </a:custGeom>
            <a:solidFill>
              <a:srgbClr val="0080DD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</a:endParaRPr>
            </a:p>
          </p:txBody>
        </p:sp>
        <p:sp>
          <p:nvSpPr>
            <p:cNvPr id="270" name="Freeform: Shape 2061">
              <a:extLst>
                <a:ext uri="{FF2B5EF4-FFF2-40B4-BE49-F238E27FC236}">
                  <a16:creationId xmlns:a16="http://schemas.microsoft.com/office/drawing/2014/main" id="{1B9A139D-6F4E-3E58-5FD5-692111A30B72}"/>
                </a:ext>
              </a:extLst>
            </p:cNvPr>
            <p:cNvSpPr/>
            <p:nvPr/>
          </p:nvSpPr>
          <p:spPr>
            <a:xfrm>
              <a:off x="5654017" y="3888124"/>
              <a:ext cx="882047" cy="173315"/>
            </a:xfrm>
            <a:custGeom>
              <a:avLst/>
              <a:gdLst>
                <a:gd name="connsiteX0" fmla="*/ 841289 w 841289"/>
                <a:gd name="connsiteY0" fmla="*/ 76934 h 153867"/>
                <a:gd name="connsiteX1" fmla="*/ 420645 w 841289"/>
                <a:gd name="connsiteY1" fmla="*/ 153867 h 153867"/>
                <a:gd name="connsiteX2" fmla="*/ 0 w 841289"/>
                <a:gd name="connsiteY2" fmla="*/ 76934 h 153867"/>
                <a:gd name="connsiteX3" fmla="*/ 420645 w 841289"/>
                <a:gd name="connsiteY3" fmla="*/ 0 h 153867"/>
                <a:gd name="connsiteX4" fmla="*/ 841289 w 841289"/>
                <a:gd name="connsiteY4" fmla="*/ 76934 h 15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1289" h="153867">
                  <a:moveTo>
                    <a:pt x="841289" y="76934"/>
                  </a:moveTo>
                  <a:cubicBezTo>
                    <a:pt x="841289" y="119423"/>
                    <a:pt x="652960" y="153867"/>
                    <a:pt x="420645" y="153867"/>
                  </a:cubicBezTo>
                  <a:cubicBezTo>
                    <a:pt x="188329" y="153867"/>
                    <a:pt x="0" y="119423"/>
                    <a:pt x="0" y="76934"/>
                  </a:cubicBezTo>
                  <a:cubicBezTo>
                    <a:pt x="0" y="34444"/>
                    <a:pt x="188329" y="0"/>
                    <a:pt x="420645" y="0"/>
                  </a:cubicBezTo>
                  <a:cubicBezTo>
                    <a:pt x="652960" y="0"/>
                    <a:pt x="841289" y="34444"/>
                    <a:pt x="841289" y="76934"/>
                  </a:cubicBezTo>
                  <a:close/>
                </a:path>
              </a:pathLst>
            </a:custGeom>
            <a:solidFill>
              <a:srgbClr val="0070C0">
                <a:lumMod val="75000"/>
              </a:srgbClr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</a:endParaRPr>
            </a:p>
          </p:txBody>
        </p:sp>
        <p:sp>
          <p:nvSpPr>
            <p:cNvPr id="271" name="Freeform: Shape 2062">
              <a:extLst>
                <a:ext uri="{FF2B5EF4-FFF2-40B4-BE49-F238E27FC236}">
                  <a16:creationId xmlns:a16="http://schemas.microsoft.com/office/drawing/2014/main" id="{B929E1C0-216F-3191-1AB5-E9814CA10D18}"/>
                </a:ext>
              </a:extLst>
            </p:cNvPr>
            <p:cNvSpPr/>
            <p:nvPr/>
          </p:nvSpPr>
          <p:spPr>
            <a:xfrm>
              <a:off x="5957803" y="3935182"/>
              <a:ext cx="274479" cy="67207"/>
            </a:xfrm>
            <a:custGeom>
              <a:avLst/>
              <a:gdLst>
                <a:gd name="connsiteX0" fmla="*/ 261797 w 261796"/>
                <a:gd name="connsiteY0" fmla="*/ 32051 h 64101"/>
                <a:gd name="connsiteX1" fmla="*/ 130898 w 261796"/>
                <a:gd name="connsiteY1" fmla="*/ 64102 h 64101"/>
                <a:gd name="connsiteX2" fmla="*/ 0 w 261796"/>
                <a:gd name="connsiteY2" fmla="*/ 32051 h 64101"/>
                <a:gd name="connsiteX3" fmla="*/ 130898 w 261796"/>
                <a:gd name="connsiteY3" fmla="*/ 0 h 64101"/>
                <a:gd name="connsiteX4" fmla="*/ 261797 w 261796"/>
                <a:gd name="connsiteY4" fmla="*/ 32051 h 6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796" h="64101">
                  <a:moveTo>
                    <a:pt x="261797" y="32051"/>
                  </a:moveTo>
                  <a:cubicBezTo>
                    <a:pt x="261797" y="49752"/>
                    <a:pt x="203192" y="64102"/>
                    <a:pt x="130898" y="64102"/>
                  </a:cubicBezTo>
                  <a:cubicBezTo>
                    <a:pt x="58605" y="64102"/>
                    <a:pt x="0" y="49752"/>
                    <a:pt x="0" y="32051"/>
                  </a:cubicBezTo>
                  <a:cubicBezTo>
                    <a:pt x="0" y="14350"/>
                    <a:pt x="58605" y="0"/>
                    <a:pt x="130898" y="0"/>
                  </a:cubicBezTo>
                  <a:cubicBezTo>
                    <a:pt x="203191" y="0"/>
                    <a:pt x="261797" y="14350"/>
                    <a:pt x="261797" y="32051"/>
                  </a:cubicBezTo>
                  <a:close/>
                </a:path>
              </a:pathLst>
            </a:custGeom>
            <a:solidFill>
              <a:srgbClr val="0070C0">
                <a:lumMod val="60000"/>
                <a:lumOff val="40000"/>
              </a:srgbClr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</a:endParaRPr>
            </a:p>
          </p:txBody>
        </p:sp>
        <p:sp>
          <p:nvSpPr>
            <p:cNvPr id="290" name="Rectangle 289">
              <a:extLst>
                <a:ext uri="{FF2B5EF4-FFF2-40B4-BE49-F238E27FC236}">
                  <a16:creationId xmlns:a16="http://schemas.microsoft.com/office/drawing/2014/main" id="{FCA108E5-9EE7-900E-5C8F-404C0A395151}"/>
                </a:ext>
              </a:extLst>
            </p:cNvPr>
            <p:cNvSpPr/>
            <p:nvPr/>
          </p:nvSpPr>
          <p:spPr>
            <a:xfrm>
              <a:off x="2791281" y="4033411"/>
              <a:ext cx="285272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GB" sz="1600" b="1" kern="0" dirty="0">
                  <a:solidFill>
                    <a:prstClr val="black"/>
                  </a:solidFill>
                  <a:latin typeface="Book Antiqua" panose="02040602050305030304" pitchFamily="18" charset="0"/>
                </a:rPr>
                <a:t>Foreign currency accounts are protected but first converted to UGX.</a:t>
              </a:r>
            </a:p>
          </p:txBody>
        </p:sp>
      </p:grpSp>
      <p:grpSp>
        <p:nvGrpSpPr>
          <p:cNvPr id="305" name="Group 304">
            <a:extLst>
              <a:ext uri="{FF2B5EF4-FFF2-40B4-BE49-F238E27FC236}">
                <a16:creationId xmlns:a16="http://schemas.microsoft.com/office/drawing/2014/main" id="{0D12AB04-7544-9CDB-1DF8-6E6274AB5ABB}"/>
              </a:ext>
            </a:extLst>
          </p:cNvPr>
          <p:cNvGrpSpPr/>
          <p:nvPr/>
        </p:nvGrpSpPr>
        <p:grpSpPr>
          <a:xfrm>
            <a:off x="2053908" y="5061483"/>
            <a:ext cx="4482496" cy="1255423"/>
            <a:chOff x="2053908" y="5061483"/>
            <a:chExt cx="4482496" cy="1255423"/>
          </a:xfrm>
        </p:grpSpPr>
        <p:sp>
          <p:nvSpPr>
            <p:cNvPr id="181" name="Freeform: Shape 2066">
              <a:extLst>
                <a:ext uri="{FF2B5EF4-FFF2-40B4-BE49-F238E27FC236}">
                  <a16:creationId xmlns:a16="http://schemas.microsoft.com/office/drawing/2014/main" id="{ED1EF5E3-3508-BF44-E700-6E16474E5897}"/>
                </a:ext>
              </a:extLst>
            </p:cNvPr>
            <p:cNvSpPr/>
            <p:nvPr/>
          </p:nvSpPr>
          <p:spPr>
            <a:xfrm>
              <a:off x="2053908" y="5142144"/>
              <a:ext cx="4273393" cy="862022"/>
            </a:xfrm>
            <a:custGeom>
              <a:avLst/>
              <a:gdLst>
                <a:gd name="connsiteX0" fmla="*/ 4075394 w 4075925"/>
                <a:gd name="connsiteY0" fmla="*/ 0 h 822190"/>
                <a:gd name="connsiteX1" fmla="*/ 3941390 w 4075925"/>
                <a:gd name="connsiteY1" fmla="*/ 0 h 822190"/>
                <a:gd name="connsiteX2" fmla="*/ 3583851 w 4075925"/>
                <a:gd name="connsiteY2" fmla="*/ 0 h 822190"/>
                <a:gd name="connsiteX3" fmla="*/ 3068753 w 4075925"/>
                <a:gd name="connsiteY3" fmla="*/ 0 h 822190"/>
                <a:gd name="connsiteX4" fmla="*/ 2462191 w 4075925"/>
                <a:gd name="connsiteY4" fmla="*/ 0 h 822190"/>
                <a:gd name="connsiteX5" fmla="*/ 1830199 w 4075925"/>
                <a:gd name="connsiteY5" fmla="*/ 0 h 822190"/>
                <a:gd name="connsiteX6" fmla="*/ 1238871 w 4075925"/>
                <a:gd name="connsiteY6" fmla="*/ 0 h 822190"/>
                <a:gd name="connsiteX7" fmla="*/ 754242 w 4075925"/>
                <a:gd name="connsiteY7" fmla="*/ 0 h 822190"/>
                <a:gd name="connsiteX8" fmla="*/ 442347 w 4075925"/>
                <a:gd name="connsiteY8" fmla="*/ 0 h 822190"/>
                <a:gd name="connsiteX9" fmla="*/ 199 w 4075925"/>
                <a:gd name="connsiteY9" fmla="*/ 412441 h 822190"/>
                <a:gd name="connsiteX10" fmla="*/ 85980 w 4075925"/>
                <a:gd name="connsiteY10" fmla="*/ 684317 h 822190"/>
                <a:gd name="connsiteX11" fmla="*/ 395414 w 4075925"/>
                <a:gd name="connsiteY11" fmla="*/ 822187 h 822190"/>
                <a:gd name="connsiteX12" fmla="*/ 395414 w 4075925"/>
                <a:gd name="connsiteY12" fmla="*/ 759141 h 822190"/>
                <a:gd name="connsiteX13" fmla="*/ 53578 w 4075925"/>
                <a:gd name="connsiteY13" fmla="*/ 411094 h 822190"/>
                <a:gd name="connsiteX14" fmla="*/ 250921 w 4075925"/>
                <a:gd name="connsiteY14" fmla="*/ 100781 h 822190"/>
                <a:gd name="connsiteX15" fmla="*/ 448910 w 4075925"/>
                <a:gd name="connsiteY15" fmla="*/ 70605 h 822190"/>
                <a:gd name="connsiteX16" fmla="*/ 765902 w 4075925"/>
                <a:gd name="connsiteY16" fmla="*/ 70605 h 822190"/>
                <a:gd name="connsiteX17" fmla="*/ 1257386 w 4075925"/>
                <a:gd name="connsiteY17" fmla="*/ 70605 h 822190"/>
                <a:gd name="connsiteX18" fmla="*/ 1855570 w 4075925"/>
                <a:gd name="connsiteY18" fmla="*/ 70605 h 822190"/>
                <a:gd name="connsiteX19" fmla="*/ 2492660 w 4075925"/>
                <a:gd name="connsiteY19" fmla="*/ 70605 h 822190"/>
                <a:gd name="connsiteX20" fmla="*/ 3100922 w 4075925"/>
                <a:gd name="connsiteY20" fmla="*/ 70605 h 822190"/>
                <a:gd name="connsiteX21" fmla="*/ 3612562 w 4075925"/>
                <a:gd name="connsiteY21" fmla="*/ 70605 h 822190"/>
                <a:gd name="connsiteX22" fmla="*/ 3959847 w 4075925"/>
                <a:gd name="connsiteY22" fmla="*/ 70605 h 822190"/>
                <a:gd name="connsiteX23" fmla="*/ 4075921 w 4075925"/>
                <a:gd name="connsiteY23" fmla="*/ 70605 h 822190"/>
                <a:gd name="connsiteX24" fmla="*/ 4075394 w 4075925"/>
                <a:gd name="connsiteY24" fmla="*/ 0 h 82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075925" h="822190">
                  <a:moveTo>
                    <a:pt x="4075394" y="0"/>
                  </a:moveTo>
                  <a:cubicBezTo>
                    <a:pt x="4030746" y="0"/>
                    <a:pt x="3986097" y="0"/>
                    <a:pt x="3941390" y="0"/>
                  </a:cubicBezTo>
                  <a:cubicBezTo>
                    <a:pt x="3822211" y="0"/>
                    <a:pt x="3703031" y="0"/>
                    <a:pt x="3583851" y="0"/>
                  </a:cubicBezTo>
                  <a:cubicBezTo>
                    <a:pt x="3412172" y="0"/>
                    <a:pt x="3240433" y="0"/>
                    <a:pt x="3068753" y="0"/>
                  </a:cubicBezTo>
                  <a:cubicBezTo>
                    <a:pt x="2866546" y="0"/>
                    <a:pt x="2664398" y="0"/>
                    <a:pt x="2462191" y="0"/>
                  </a:cubicBezTo>
                  <a:cubicBezTo>
                    <a:pt x="2251546" y="0"/>
                    <a:pt x="2040902" y="0"/>
                    <a:pt x="1830199" y="0"/>
                  </a:cubicBezTo>
                  <a:cubicBezTo>
                    <a:pt x="1633089" y="0"/>
                    <a:pt x="1435980" y="0"/>
                    <a:pt x="1238871" y="0"/>
                  </a:cubicBezTo>
                  <a:cubicBezTo>
                    <a:pt x="1077328" y="0"/>
                    <a:pt x="915785" y="0"/>
                    <a:pt x="754242" y="0"/>
                  </a:cubicBezTo>
                  <a:cubicBezTo>
                    <a:pt x="650296" y="0"/>
                    <a:pt x="546351" y="0"/>
                    <a:pt x="442347" y="0"/>
                  </a:cubicBezTo>
                  <a:cubicBezTo>
                    <a:pt x="199476" y="0"/>
                    <a:pt x="5003" y="163008"/>
                    <a:pt x="199" y="412441"/>
                  </a:cubicBezTo>
                  <a:cubicBezTo>
                    <a:pt x="-622" y="454160"/>
                    <a:pt x="-2848" y="577090"/>
                    <a:pt x="85980" y="684317"/>
                  </a:cubicBezTo>
                  <a:cubicBezTo>
                    <a:pt x="202230" y="824590"/>
                    <a:pt x="395414" y="822187"/>
                    <a:pt x="395414" y="822187"/>
                  </a:cubicBezTo>
                  <a:lnTo>
                    <a:pt x="395414" y="759141"/>
                  </a:lnTo>
                  <a:cubicBezTo>
                    <a:pt x="395414" y="759141"/>
                    <a:pt x="53578" y="729785"/>
                    <a:pt x="53578" y="411094"/>
                  </a:cubicBezTo>
                  <a:cubicBezTo>
                    <a:pt x="53578" y="278379"/>
                    <a:pt x="128871" y="155215"/>
                    <a:pt x="250921" y="100781"/>
                  </a:cubicBezTo>
                  <a:cubicBezTo>
                    <a:pt x="314671" y="72363"/>
                    <a:pt x="380824" y="70605"/>
                    <a:pt x="448910" y="70605"/>
                  </a:cubicBezTo>
                  <a:cubicBezTo>
                    <a:pt x="554554" y="70605"/>
                    <a:pt x="660257" y="70605"/>
                    <a:pt x="765902" y="70605"/>
                  </a:cubicBezTo>
                  <a:cubicBezTo>
                    <a:pt x="929730" y="70605"/>
                    <a:pt x="1093558" y="70605"/>
                    <a:pt x="1257386" y="70605"/>
                  </a:cubicBezTo>
                  <a:cubicBezTo>
                    <a:pt x="1456781" y="70605"/>
                    <a:pt x="1656175" y="70605"/>
                    <a:pt x="1855570" y="70605"/>
                  </a:cubicBezTo>
                  <a:cubicBezTo>
                    <a:pt x="2067914" y="70605"/>
                    <a:pt x="2280316" y="70605"/>
                    <a:pt x="2492660" y="70605"/>
                  </a:cubicBezTo>
                  <a:cubicBezTo>
                    <a:pt x="2695394" y="70605"/>
                    <a:pt x="2898187" y="70605"/>
                    <a:pt x="3100922" y="70605"/>
                  </a:cubicBezTo>
                  <a:cubicBezTo>
                    <a:pt x="3271488" y="70605"/>
                    <a:pt x="3442054" y="70605"/>
                    <a:pt x="3612562" y="70605"/>
                  </a:cubicBezTo>
                  <a:cubicBezTo>
                    <a:pt x="3728343" y="70605"/>
                    <a:pt x="3844066" y="70605"/>
                    <a:pt x="3959847" y="70605"/>
                  </a:cubicBezTo>
                  <a:cubicBezTo>
                    <a:pt x="3998519" y="70605"/>
                    <a:pt x="4037250" y="70605"/>
                    <a:pt x="4075921" y="70605"/>
                  </a:cubicBezTo>
                  <a:cubicBezTo>
                    <a:pt x="4075980" y="70605"/>
                    <a:pt x="4075394" y="0"/>
                    <a:pt x="4075394" y="0"/>
                  </a:cubicBezTo>
                  <a:close/>
                </a:path>
              </a:pathLst>
            </a:custGeom>
            <a:solidFill>
              <a:srgbClr val="F29B26">
                <a:lumMod val="75000"/>
              </a:srgbClr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</a:endParaRPr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64FEBD18-E4EA-B8B7-6F99-3BD6DEC610A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159161" y="5245783"/>
              <a:ext cx="654744" cy="654744"/>
            </a:xfrm>
            <a:prstGeom prst="ellipse">
              <a:avLst/>
            </a:prstGeom>
            <a:solidFill>
              <a:srgbClr val="F29B26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Book Antiqua" panose="02040602050305030304" pitchFamily="18" charset="0"/>
                </a:rPr>
                <a:t>8</a:t>
              </a:r>
            </a:p>
          </p:txBody>
        </p:sp>
        <p:sp>
          <p:nvSpPr>
            <p:cNvPr id="272" name="Freeform: Shape 2070">
              <a:extLst>
                <a:ext uri="{FF2B5EF4-FFF2-40B4-BE49-F238E27FC236}">
                  <a16:creationId xmlns:a16="http://schemas.microsoft.com/office/drawing/2014/main" id="{47633B28-6DBB-2738-499A-25FD05695E22}"/>
                </a:ext>
              </a:extLst>
            </p:cNvPr>
            <p:cNvSpPr/>
            <p:nvPr/>
          </p:nvSpPr>
          <p:spPr>
            <a:xfrm>
              <a:off x="5655585" y="5445766"/>
              <a:ext cx="880819" cy="525368"/>
            </a:xfrm>
            <a:custGeom>
              <a:avLst/>
              <a:gdLst>
                <a:gd name="connsiteX0" fmla="*/ 0 w 840117"/>
                <a:gd name="connsiteY0" fmla="*/ 0 h 501093"/>
                <a:gd name="connsiteX1" fmla="*/ 840117 w 840117"/>
                <a:gd name="connsiteY1" fmla="*/ 0 h 501093"/>
                <a:gd name="connsiteX2" fmla="*/ 527754 w 840117"/>
                <a:gd name="connsiteY2" fmla="*/ 501093 h 501093"/>
                <a:gd name="connsiteX3" fmla="*/ 311192 w 840117"/>
                <a:gd name="connsiteY3" fmla="*/ 501093 h 501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0117" h="501093">
                  <a:moveTo>
                    <a:pt x="0" y="0"/>
                  </a:moveTo>
                  <a:lnTo>
                    <a:pt x="840117" y="0"/>
                  </a:lnTo>
                  <a:lnTo>
                    <a:pt x="527754" y="501093"/>
                  </a:lnTo>
                  <a:lnTo>
                    <a:pt x="311192" y="501093"/>
                  </a:lnTo>
                  <a:close/>
                </a:path>
              </a:pathLst>
            </a:custGeom>
            <a:solidFill>
              <a:srgbClr val="F29B26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</a:endParaRPr>
            </a:p>
          </p:txBody>
        </p:sp>
        <p:sp>
          <p:nvSpPr>
            <p:cNvPr id="273" name="Freeform: Shape 2067">
              <a:extLst>
                <a:ext uri="{FF2B5EF4-FFF2-40B4-BE49-F238E27FC236}">
                  <a16:creationId xmlns:a16="http://schemas.microsoft.com/office/drawing/2014/main" id="{46038063-C2BC-869C-32D5-5937DC7A6A1F}"/>
                </a:ext>
              </a:extLst>
            </p:cNvPr>
            <p:cNvSpPr/>
            <p:nvPr/>
          </p:nvSpPr>
          <p:spPr>
            <a:xfrm>
              <a:off x="5654846" y="5142144"/>
              <a:ext cx="266371" cy="431010"/>
            </a:xfrm>
            <a:custGeom>
              <a:avLst/>
              <a:gdLst>
                <a:gd name="connsiteX0" fmla="*/ 0 w 254062"/>
                <a:gd name="connsiteY0" fmla="*/ 0 h 411093"/>
                <a:gd name="connsiteX1" fmla="*/ 703 w 254062"/>
                <a:gd name="connsiteY1" fmla="*/ 304160 h 411093"/>
                <a:gd name="connsiteX2" fmla="*/ 126797 w 254062"/>
                <a:gd name="connsiteY2" fmla="*/ 411094 h 411093"/>
                <a:gd name="connsiteX3" fmla="*/ 254063 w 254062"/>
                <a:gd name="connsiteY3" fmla="*/ 325957 h 411093"/>
                <a:gd name="connsiteX4" fmla="*/ 254063 w 254062"/>
                <a:gd name="connsiteY4" fmla="*/ 70664 h 411093"/>
                <a:gd name="connsiteX5" fmla="*/ 0 w 254062"/>
                <a:gd name="connsiteY5" fmla="*/ 0 h 411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4062" h="411093">
                  <a:moveTo>
                    <a:pt x="0" y="0"/>
                  </a:moveTo>
                  <a:lnTo>
                    <a:pt x="703" y="304160"/>
                  </a:lnTo>
                  <a:cubicBezTo>
                    <a:pt x="703" y="304160"/>
                    <a:pt x="27364" y="411094"/>
                    <a:pt x="126797" y="411094"/>
                  </a:cubicBezTo>
                  <a:cubicBezTo>
                    <a:pt x="226231" y="411094"/>
                    <a:pt x="254063" y="325957"/>
                    <a:pt x="254063" y="325957"/>
                  </a:cubicBezTo>
                  <a:lnTo>
                    <a:pt x="254063" y="706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9B26">
                <a:lumMod val="75000"/>
              </a:srgbClr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</a:endParaRPr>
            </a:p>
          </p:txBody>
        </p:sp>
        <p:sp>
          <p:nvSpPr>
            <p:cNvPr id="274" name="Freeform: Shape 2068">
              <a:extLst>
                <a:ext uri="{FF2B5EF4-FFF2-40B4-BE49-F238E27FC236}">
                  <a16:creationId xmlns:a16="http://schemas.microsoft.com/office/drawing/2014/main" id="{E08E5783-FD4E-C9AA-014B-B2117C4B9261}"/>
                </a:ext>
              </a:extLst>
            </p:cNvPr>
            <p:cNvSpPr/>
            <p:nvPr/>
          </p:nvSpPr>
          <p:spPr>
            <a:xfrm>
              <a:off x="5921278" y="5216169"/>
              <a:ext cx="350042" cy="422838"/>
            </a:xfrm>
            <a:custGeom>
              <a:avLst/>
              <a:gdLst>
                <a:gd name="connsiteX0" fmla="*/ 333867 w 333867"/>
                <a:gd name="connsiteY0" fmla="*/ 0 h 403300"/>
                <a:gd name="connsiteX1" fmla="*/ 333867 w 333867"/>
                <a:gd name="connsiteY1" fmla="*/ 274805 h 403300"/>
                <a:gd name="connsiteX2" fmla="*/ 166055 w 333867"/>
                <a:gd name="connsiteY2" fmla="*/ 403301 h 403300"/>
                <a:gd name="connsiteX3" fmla="*/ 0 w 333867"/>
                <a:gd name="connsiteY3" fmla="*/ 255410 h 403300"/>
                <a:gd name="connsiteX4" fmla="*/ 0 w 333867"/>
                <a:gd name="connsiteY4" fmla="*/ 117 h 403300"/>
                <a:gd name="connsiteX5" fmla="*/ 333867 w 333867"/>
                <a:gd name="connsiteY5" fmla="*/ 0 h 403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3867" h="403300">
                  <a:moveTo>
                    <a:pt x="333867" y="0"/>
                  </a:moveTo>
                  <a:lnTo>
                    <a:pt x="333867" y="274805"/>
                  </a:lnTo>
                  <a:cubicBezTo>
                    <a:pt x="333867" y="274805"/>
                    <a:pt x="289688" y="403301"/>
                    <a:pt x="166055" y="403301"/>
                  </a:cubicBezTo>
                  <a:cubicBezTo>
                    <a:pt x="42422" y="403301"/>
                    <a:pt x="0" y="255410"/>
                    <a:pt x="0" y="255410"/>
                  </a:cubicBezTo>
                  <a:lnTo>
                    <a:pt x="0" y="117"/>
                  </a:lnTo>
                  <a:lnTo>
                    <a:pt x="333867" y="0"/>
                  </a:lnTo>
                  <a:close/>
                </a:path>
              </a:pathLst>
            </a:custGeom>
            <a:solidFill>
              <a:srgbClr val="F29B26">
                <a:lumMod val="75000"/>
              </a:srgbClr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</a:endParaRPr>
            </a:p>
          </p:txBody>
        </p:sp>
        <p:sp>
          <p:nvSpPr>
            <p:cNvPr id="275" name="Freeform: Shape 2069">
              <a:extLst>
                <a:ext uri="{FF2B5EF4-FFF2-40B4-BE49-F238E27FC236}">
                  <a16:creationId xmlns:a16="http://schemas.microsoft.com/office/drawing/2014/main" id="{736B134F-50D3-ABED-CAA1-CA3EFF6A17DB}"/>
                </a:ext>
              </a:extLst>
            </p:cNvPr>
            <p:cNvSpPr/>
            <p:nvPr/>
          </p:nvSpPr>
          <p:spPr>
            <a:xfrm>
              <a:off x="6271261" y="5142144"/>
              <a:ext cx="265141" cy="431010"/>
            </a:xfrm>
            <a:custGeom>
              <a:avLst/>
              <a:gdLst>
                <a:gd name="connsiteX0" fmla="*/ 252890 w 252890"/>
                <a:gd name="connsiteY0" fmla="*/ 0 h 411093"/>
                <a:gd name="connsiteX1" fmla="*/ 252890 w 252890"/>
                <a:gd name="connsiteY1" fmla="*/ 304160 h 411093"/>
                <a:gd name="connsiteX2" fmla="*/ 137695 w 252890"/>
                <a:gd name="connsiteY2" fmla="*/ 411094 h 411093"/>
                <a:gd name="connsiteX3" fmla="*/ 0 w 252890"/>
                <a:gd name="connsiteY3" fmla="*/ 345352 h 411093"/>
                <a:gd name="connsiteX4" fmla="*/ 0 w 252890"/>
                <a:gd name="connsiteY4" fmla="*/ 70547 h 411093"/>
                <a:gd name="connsiteX5" fmla="*/ 252890 w 252890"/>
                <a:gd name="connsiteY5" fmla="*/ 0 h 411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2890" h="411093">
                  <a:moveTo>
                    <a:pt x="252890" y="0"/>
                  </a:moveTo>
                  <a:lnTo>
                    <a:pt x="252890" y="304160"/>
                  </a:lnTo>
                  <a:cubicBezTo>
                    <a:pt x="252890" y="304160"/>
                    <a:pt x="234727" y="411094"/>
                    <a:pt x="137695" y="411094"/>
                  </a:cubicBezTo>
                  <a:cubicBezTo>
                    <a:pt x="40664" y="411094"/>
                    <a:pt x="0" y="345352"/>
                    <a:pt x="0" y="345352"/>
                  </a:cubicBezTo>
                  <a:lnTo>
                    <a:pt x="0" y="70547"/>
                  </a:lnTo>
                  <a:lnTo>
                    <a:pt x="252890" y="0"/>
                  </a:lnTo>
                  <a:close/>
                </a:path>
              </a:pathLst>
            </a:custGeom>
            <a:solidFill>
              <a:srgbClr val="F29B26">
                <a:lumMod val="75000"/>
              </a:srgbClr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</a:endParaRPr>
            </a:p>
          </p:txBody>
        </p:sp>
        <p:sp>
          <p:nvSpPr>
            <p:cNvPr id="276" name="Freeform: Shape 2071">
              <a:extLst>
                <a:ext uri="{FF2B5EF4-FFF2-40B4-BE49-F238E27FC236}">
                  <a16:creationId xmlns:a16="http://schemas.microsoft.com/office/drawing/2014/main" id="{8EDDE821-3725-2770-2328-4488A99D6FF6}"/>
                </a:ext>
              </a:extLst>
            </p:cNvPr>
            <p:cNvSpPr/>
            <p:nvPr/>
          </p:nvSpPr>
          <p:spPr>
            <a:xfrm>
              <a:off x="5981852" y="5932994"/>
              <a:ext cx="233074" cy="198241"/>
            </a:xfrm>
            <a:custGeom>
              <a:avLst/>
              <a:gdLst>
                <a:gd name="connsiteX0" fmla="*/ 110508 w 222304"/>
                <a:gd name="connsiteY0" fmla="*/ 189082 h 189081"/>
                <a:gd name="connsiteX1" fmla="*/ 222305 w 222304"/>
                <a:gd name="connsiteY1" fmla="*/ 28008 h 189081"/>
                <a:gd name="connsiteX2" fmla="*/ 108926 w 222304"/>
                <a:gd name="connsiteY2" fmla="*/ 0 h 189081"/>
                <a:gd name="connsiteX3" fmla="*/ 0 w 222304"/>
                <a:gd name="connsiteY3" fmla="*/ 37148 h 189081"/>
                <a:gd name="connsiteX4" fmla="*/ 110508 w 222304"/>
                <a:gd name="connsiteY4" fmla="*/ 189082 h 189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304" h="189081">
                  <a:moveTo>
                    <a:pt x="110508" y="189082"/>
                  </a:moveTo>
                  <a:lnTo>
                    <a:pt x="222305" y="28008"/>
                  </a:lnTo>
                  <a:cubicBezTo>
                    <a:pt x="222305" y="28008"/>
                    <a:pt x="214570" y="0"/>
                    <a:pt x="108926" y="0"/>
                  </a:cubicBezTo>
                  <a:cubicBezTo>
                    <a:pt x="3281" y="0"/>
                    <a:pt x="0" y="37148"/>
                    <a:pt x="0" y="37148"/>
                  </a:cubicBezTo>
                  <a:lnTo>
                    <a:pt x="110508" y="189082"/>
                  </a:lnTo>
                  <a:close/>
                </a:path>
              </a:pathLst>
            </a:custGeom>
            <a:solidFill>
              <a:sysClr val="windowText" lastClr="000000">
                <a:lumMod val="95000"/>
                <a:lumOff val="5000"/>
              </a:sysClr>
            </a:solidFill>
            <a:ln w="5854" cap="flat">
              <a:noFill/>
              <a:prstDash val="solid"/>
              <a:miter/>
            </a:ln>
            <a:effectLst>
              <a:reflection blurRad="6350" stA="50000" endA="300" endPos="55000" dir="5400000" sy="-100000" algn="bl" rotWithShape="0"/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</a:endParaRPr>
            </a:p>
          </p:txBody>
        </p:sp>
        <p:sp>
          <p:nvSpPr>
            <p:cNvPr id="277" name="Freeform: Shape 2064">
              <a:extLst>
                <a:ext uri="{FF2B5EF4-FFF2-40B4-BE49-F238E27FC236}">
                  <a16:creationId xmlns:a16="http://schemas.microsoft.com/office/drawing/2014/main" id="{4A0CE31D-9A30-159E-9314-93729988D407}"/>
                </a:ext>
              </a:extLst>
            </p:cNvPr>
            <p:cNvSpPr/>
            <p:nvPr/>
          </p:nvSpPr>
          <p:spPr>
            <a:xfrm>
              <a:off x="5654355" y="5061483"/>
              <a:ext cx="882047" cy="173315"/>
            </a:xfrm>
            <a:custGeom>
              <a:avLst/>
              <a:gdLst>
                <a:gd name="connsiteX0" fmla="*/ 841289 w 841289"/>
                <a:gd name="connsiteY0" fmla="*/ 76934 h 153867"/>
                <a:gd name="connsiteX1" fmla="*/ 420645 w 841289"/>
                <a:gd name="connsiteY1" fmla="*/ 153867 h 153867"/>
                <a:gd name="connsiteX2" fmla="*/ 0 w 841289"/>
                <a:gd name="connsiteY2" fmla="*/ 76934 h 153867"/>
                <a:gd name="connsiteX3" fmla="*/ 420645 w 841289"/>
                <a:gd name="connsiteY3" fmla="*/ 0 h 153867"/>
                <a:gd name="connsiteX4" fmla="*/ 841289 w 841289"/>
                <a:gd name="connsiteY4" fmla="*/ 76934 h 15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1289" h="153867">
                  <a:moveTo>
                    <a:pt x="841289" y="76934"/>
                  </a:moveTo>
                  <a:cubicBezTo>
                    <a:pt x="841289" y="119423"/>
                    <a:pt x="652960" y="153867"/>
                    <a:pt x="420645" y="153867"/>
                  </a:cubicBezTo>
                  <a:cubicBezTo>
                    <a:pt x="188329" y="153867"/>
                    <a:pt x="0" y="119423"/>
                    <a:pt x="0" y="76934"/>
                  </a:cubicBezTo>
                  <a:cubicBezTo>
                    <a:pt x="0" y="34444"/>
                    <a:pt x="188329" y="0"/>
                    <a:pt x="420645" y="0"/>
                  </a:cubicBezTo>
                  <a:cubicBezTo>
                    <a:pt x="652960" y="0"/>
                    <a:pt x="841289" y="34444"/>
                    <a:pt x="841289" y="76934"/>
                  </a:cubicBezTo>
                  <a:close/>
                </a:path>
              </a:pathLst>
            </a:custGeom>
            <a:solidFill>
              <a:srgbClr val="F29B26">
                <a:lumMod val="50000"/>
              </a:srgbClr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</a:endParaRPr>
            </a:p>
          </p:txBody>
        </p:sp>
        <p:sp>
          <p:nvSpPr>
            <p:cNvPr id="278" name="Freeform: Shape 2065">
              <a:extLst>
                <a:ext uri="{FF2B5EF4-FFF2-40B4-BE49-F238E27FC236}">
                  <a16:creationId xmlns:a16="http://schemas.microsoft.com/office/drawing/2014/main" id="{0160FDD6-30B1-386A-EF2E-624AD88497BB}"/>
                </a:ext>
              </a:extLst>
            </p:cNvPr>
            <p:cNvSpPr/>
            <p:nvPr/>
          </p:nvSpPr>
          <p:spPr>
            <a:xfrm>
              <a:off x="5958140" y="5108541"/>
              <a:ext cx="274479" cy="67207"/>
            </a:xfrm>
            <a:custGeom>
              <a:avLst/>
              <a:gdLst>
                <a:gd name="connsiteX0" fmla="*/ 261797 w 261796"/>
                <a:gd name="connsiteY0" fmla="*/ 32051 h 64101"/>
                <a:gd name="connsiteX1" fmla="*/ 130898 w 261796"/>
                <a:gd name="connsiteY1" fmla="*/ 64101 h 64101"/>
                <a:gd name="connsiteX2" fmla="*/ 0 w 261796"/>
                <a:gd name="connsiteY2" fmla="*/ 32051 h 64101"/>
                <a:gd name="connsiteX3" fmla="*/ 130898 w 261796"/>
                <a:gd name="connsiteY3" fmla="*/ 0 h 64101"/>
                <a:gd name="connsiteX4" fmla="*/ 261797 w 261796"/>
                <a:gd name="connsiteY4" fmla="*/ 32051 h 6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796" h="64101">
                  <a:moveTo>
                    <a:pt x="261797" y="32051"/>
                  </a:moveTo>
                  <a:cubicBezTo>
                    <a:pt x="261797" y="49752"/>
                    <a:pt x="203192" y="64101"/>
                    <a:pt x="130898" y="64101"/>
                  </a:cubicBezTo>
                  <a:cubicBezTo>
                    <a:pt x="58605" y="64101"/>
                    <a:pt x="0" y="49752"/>
                    <a:pt x="0" y="32051"/>
                  </a:cubicBezTo>
                  <a:cubicBezTo>
                    <a:pt x="0" y="14350"/>
                    <a:pt x="58605" y="0"/>
                    <a:pt x="130898" y="0"/>
                  </a:cubicBezTo>
                  <a:cubicBezTo>
                    <a:pt x="203191" y="0"/>
                    <a:pt x="261797" y="14350"/>
                    <a:pt x="261797" y="32051"/>
                  </a:cubicBezTo>
                  <a:close/>
                </a:path>
              </a:pathLst>
            </a:custGeom>
            <a:solidFill>
              <a:srgbClr val="F29B26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</a:endParaRPr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EA2A3405-EA4E-22F2-C420-47E033A6FB47}"/>
                </a:ext>
              </a:extLst>
            </p:cNvPr>
            <p:cNvSpPr/>
            <p:nvPr/>
          </p:nvSpPr>
          <p:spPr>
            <a:xfrm>
              <a:off x="2800045" y="5239688"/>
              <a:ext cx="2951037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600" b="1" kern="0" dirty="0">
                  <a:solidFill>
                    <a:prstClr val="black"/>
                  </a:solidFill>
                  <a:latin typeface="Book Antiqua" panose="02040602050305030304" pitchFamily="18" charset="0"/>
                </a:rPr>
                <a:t>Depositors of EFC and Mercantile who haven’t received their payment are requested to contact DPF.</a:t>
              </a:r>
              <a:endParaRPr lang="en-US" sz="1600" b="1" kern="0" dirty="0">
                <a:solidFill>
                  <a:prstClr val="black"/>
                </a:solidFill>
                <a:latin typeface="Book Antiqua" panose="02040602050305030304" pitchFamily="18" charset="0"/>
              </a:endParaRPr>
            </a:p>
          </p:txBody>
        </p:sp>
      </p:grpSp>
      <p:pic>
        <p:nvPicPr>
          <p:cNvPr id="306" name="Picture 2" descr="Woman With Megaphone | Great PowerPoint ClipArt for Presentations -  PresenterMedia.com">
            <a:extLst>
              <a:ext uri="{FF2B5EF4-FFF2-40B4-BE49-F238E27FC236}">
                <a16:creationId xmlns:a16="http://schemas.microsoft.com/office/drawing/2014/main" id="{C0423527-6E1E-8CFE-27F9-75CC3ED913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6" r="12000"/>
          <a:stretch/>
        </p:blipFill>
        <p:spPr bwMode="auto">
          <a:xfrm>
            <a:off x="10590243" y="243756"/>
            <a:ext cx="1453466" cy="20963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6103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64B82-BE12-BBEF-148F-42F062C4B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237" y="262600"/>
            <a:ext cx="5964811" cy="575600"/>
          </a:xfrm>
        </p:spPr>
        <p:txBody>
          <a:bodyPr>
            <a:noAutofit/>
          </a:bodyPr>
          <a:lstStyle/>
          <a:p>
            <a:pPr algn="l"/>
            <a:r>
              <a:rPr lang="en-GB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 Antiqua" panose="02040602050305030304" pitchFamily="18" charset="0"/>
              </a:rPr>
              <a:t>TAKE HOME MESSAGE – CON’TD</a:t>
            </a:r>
            <a:endParaRPr lang="en-UG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 Antiqua" panose="020406020503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D6065-D01D-86A4-8D5D-A494C9835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9" y="846259"/>
            <a:ext cx="9164181" cy="5257800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300" b="1" dirty="0">
                <a:solidFill>
                  <a:srgbClr val="000000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Update your information </a:t>
            </a:r>
            <a:r>
              <a:rPr lang="en-GB" sz="2300" b="1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with your Contributing Institution;</a:t>
            </a:r>
            <a:endParaRPr lang="en-GB" sz="23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1600"/>
              </a:spcAft>
              <a:buFont typeface="+mj-lt"/>
              <a:buAutoNum type="arabicParenR"/>
            </a:pPr>
            <a:r>
              <a:rPr lang="en-GB" sz="2300" b="1" dirty="0">
                <a:solidFill>
                  <a:srgbClr val="7030A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For Individuals</a:t>
            </a:r>
            <a:r>
              <a:rPr lang="en-GB" sz="2300" dirty="0">
                <a:solidFill>
                  <a:srgbClr val="7030A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: </a:t>
            </a:r>
            <a:r>
              <a:rPr lang="en-GB" sz="23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National Identification Number (NIN), an account in an alternative bank or mobile number registered in the account holder’s name.</a:t>
            </a:r>
            <a:endParaRPr lang="en-GB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1600"/>
              </a:spcAft>
              <a:buFont typeface="+mj-lt"/>
              <a:buAutoNum type="arabicParenR"/>
            </a:pPr>
            <a:r>
              <a:rPr lang="en-GB" sz="2300" b="1" dirty="0">
                <a:solidFill>
                  <a:schemeClr val="accent5">
                    <a:lumMod val="75000"/>
                  </a:schemeClr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For Foreigners</a:t>
            </a:r>
            <a:r>
              <a:rPr lang="en-GB" sz="2300" dirty="0">
                <a:solidFill>
                  <a:schemeClr val="accent5">
                    <a:lumMod val="75000"/>
                  </a:schemeClr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: </a:t>
            </a:r>
            <a:r>
              <a:rPr lang="en-GB" sz="23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Valid passport or refugee card.</a:t>
            </a:r>
            <a:endParaRPr lang="en-GB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1600"/>
              </a:spcAft>
              <a:buFont typeface="+mj-lt"/>
              <a:buAutoNum type="arabicParenR"/>
            </a:pPr>
            <a:r>
              <a:rPr lang="en-GB" sz="2300" b="1" dirty="0">
                <a:solidFill>
                  <a:schemeClr val="accent2">
                    <a:lumMod val="75000"/>
                  </a:schemeClr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For Joint Account Holders</a:t>
            </a:r>
            <a:r>
              <a:rPr lang="en-GB" sz="2300" dirty="0">
                <a:solidFill>
                  <a:schemeClr val="accent2">
                    <a:lumMod val="75000"/>
                  </a:schemeClr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: </a:t>
            </a:r>
            <a:r>
              <a:rPr lang="en-GB" sz="23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National Identification Numbers of Account holders.</a:t>
            </a:r>
            <a:endParaRPr lang="en-GB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1600"/>
              </a:spcAft>
              <a:buFont typeface="+mj-lt"/>
              <a:buAutoNum type="arabicParenR"/>
            </a:pPr>
            <a:r>
              <a:rPr lang="en-GB" sz="2300" b="1" dirty="0">
                <a:solidFill>
                  <a:schemeClr val="accent6">
                    <a:lumMod val="75000"/>
                  </a:schemeClr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For Company Accounts</a:t>
            </a:r>
            <a:r>
              <a:rPr lang="en-GB" sz="2300" dirty="0">
                <a:solidFill>
                  <a:schemeClr val="accent6">
                    <a:lumMod val="75000"/>
                  </a:schemeClr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: </a:t>
            </a:r>
            <a:r>
              <a:rPr lang="en-GB" sz="23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Company Registration Number issued by Uganda Registration Services Bureau (URSB).</a:t>
            </a:r>
            <a:endParaRPr lang="en-GB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en-GB" sz="2300" b="1" dirty="0">
                <a:solidFill>
                  <a:srgbClr val="00B05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Accounts for Minors</a:t>
            </a:r>
            <a:r>
              <a:rPr lang="en-GB" sz="2300" dirty="0">
                <a:solidFill>
                  <a:srgbClr val="00B05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: </a:t>
            </a:r>
            <a:r>
              <a:rPr lang="en-GB" sz="23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National Identification Number of any signatory used.</a:t>
            </a:r>
            <a:endParaRPr lang="en-GB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2A7B5DC-480E-67BB-F85D-C22D6BCEC5D5}"/>
              </a:ext>
            </a:extLst>
          </p:cNvPr>
          <p:cNvGrpSpPr/>
          <p:nvPr/>
        </p:nvGrpSpPr>
        <p:grpSpPr>
          <a:xfrm>
            <a:off x="0" y="6576350"/>
            <a:ext cx="371237" cy="273167"/>
            <a:chOff x="53413" y="6584156"/>
            <a:chExt cx="372158" cy="27384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C831D9D-986C-D59E-EF14-D980BAD02B5F}"/>
                </a:ext>
              </a:extLst>
            </p:cNvPr>
            <p:cNvSpPr/>
            <p:nvPr/>
          </p:nvSpPr>
          <p:spPr>
            <a:xfrm>
              <a:off x="56189" y="6584156"/>
              <a:ext cx="369382" cy="273844"/>
            </a:xfrm>
            <a:prstGeom prst="rect">
              <a:avLst/>
            </a:prstGeom>
            <a:solidFill>
              <a:srgbClr val="FFC000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txBody>
            <a:bodyPr rtlCol="0" anchor="ctr"/>
            <a:lstStyle/>
            <a:p>
              <a:pPr marL="0" marR="0" lvl="0" indent="0" algn="ctr" defTabSz="6840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4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7" name="Slide Number Placeholder 7">
              <a:extLst>
                <a:ext uri="{FF2B5EF4-FFF2-40B4-BE49-F238E27FC236}">
                  <a16:creationId xmlns:a16="http://schemas.microsoft.com/office/drawing/2014/main" id="{258B5290-5B0B-B6EC-266F-364A0378E675}"/>
                </a:ext>
              </a:extLst>
            </p:cNvPr>
            <p:cNvSpPr txBox="1">
              <a:spLocks/>
            </p:cNvSpPr>
            <p:nvPr/>
          </p:nvSpPr>
          <p:spPr>
            <a:xfrm>
              <a:off x="53413" y="6584156"/>
              <a:ext cx="372158" cy="273844"/>
            </a:xfrm>
            <a:prstGeom prst="rect">
              <a:avLst/>
            </a:prstGeom>
          </p:spPr>
          <p:txBody>
            <a:bodyPr vert="horz" lIns="68410" tIns="34205" rIns="68410" bIns="34205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700" b="1" kern="120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40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135DEF42-8766-4528-92E9-2E5E24EB162F}" type="slidenum">
                <a:rPr kumimoji="0" lang="en-US" sz="1272" b="1" i="0" u="none" strike="noStrike" kern="120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pPr marL="0" marR="0" lvl="0" indent="0" algn="ctr" defTabSz="6840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14</a:t>
              </a:fld>
              <a:endParaRPr kumimoji="0" lang="en-US" sz="1272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57EFE4D-AFCE-4BE8-8D8D-13428C4904C5}"/>
              </a:ext>
            </a:extLst>
          </p:cNvPr>
          <p:cNvGrpSpPr/>
          <p:nvPr/>
        </p:nvGrpSpPr>
        <p:grpSpPr>
          <a:xfrm>
            <a:off x="8366919" y="1524000"/>
            <a:ext cx="4038600" cy="3810000"/>
            <a:chOff x="8366919" y="1524000"/>
            <a:chExt cx="4038600" cy="3810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2C432F0-6245-45A3-456B-3B2C4921EE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267" r="3443" b="12860"/>
            <a:stretch/>
          </p:blipFill>
          <p:spPr>
            <a:xfrm>
              <a:off x="10671114" y="1524000"/>
              <a:ext cx="1436915" cy="13716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4100" name="Picture 4" descr="Life skills Workplace safety | Baamboozle - Baamboozle | The Most Fun  Classroom Games!">
              <a:extLst>
                <a:ext uri="{FF2B5EF4-FFF2-40B4-BE49-F238E27FC236}">
                  <a16:creationId xmlns:a16="http://schemas.microsoft.com/office/drawing/2014/main" id="{9F661B7C-4B0F-05E2-1491-E7A39829B6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6919" y="1905000"/>
              <a:ext cx="4038600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64371991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c 16" descr="Marker with solid fill">
            <a:extLst>
              <a:ext uri="{FF2B5EF4-FFF2-40B4-BE49-F238E27FC236}">
                <a16:creationId xmlns:a16="http://schemas.microsoft.com/office/drawing/2014/main" id="{A5B46F45-D31D-AF00-70F1-447B19CCE0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066848"/>
            <a:ext cx="889540" cy="88954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0119583-A11C-B56C-B38F-7C86073A5ECC}"/>
              </a:ext>
            </a:extLst>
          </p:cNvPr>
          <p:cNvSpPr txBox="1"/>
          <p:nvPr/>
        </p:nvSpPr>
        <p:spPr>
          <a:xfrm>
            <a:off x="661676" y="5271405"/>
            <a:ext cx="34083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Book Antiqua" panose="02040602050305030304" pitchFamily="18" charset="0"/>
              </a:rPr>
              <a:t>AHA Towers, 3</a:t>
            </a:r>
            <a:r>
              <a:rPr lang="en-US" sz="2000" baseline="30000" dirty="0">
                <a:latin typeface="Book Antiqua" panose="02040602050305030304" pitchFamily="18" charset="0"/>
              </a:rPr>
              <a:t>rd</a:t>
            </a:r>
            <a:r>
              <a:rPr lang="en-US" sz="2000" dirty="0">
                <a:latin typeface="Book Antiqua" panose="02040602050305030304" pitchFamily="18" charset="0"/>
              </a:rPr>
              <a:t> Floor,</a:t>
            </a:r>
          </a:p>
          <a:p>
            <a:r>
              <a:rPr lang="en-US" sz="2000" dirty="0">
                <a:latin typeface="Book Antiqua" panose="02040602050305030304" pitchFamily="18" charset="0"/>
              </a:rPr>
              <a:t>Plot 7 </a:t>
            </a:r>
            <a:r>
              <a:rPr lang="en-US" sz="2000" dirty="0" err="1">
                <a:latin typeface="Book Antiqua" panose="02040602050305030304" pitchFamily="18" charset="0"/>
              </a:rPr>
              <a:t>Lourdel</a:t>
            </a:r>
            <a:r>
              <a:rPr lang="en-US" sz="2000" dirty="0">
                <a:latin typeface="Book Antiqua" panose="02040602050305030304" pitchFamily="18" charset="0"/>
              </a:rPr>
              <a:t> Rd, Nakasero</a:t>
            </a:r>
          </a:p>
        </p:txBody>
      </p:sp>
      <p:pic>
        <p:nvPicPr>
          <p:cNvPr id="19" name="Graphic 18" descr="Email with solid fill">
            <a:extLst>
              <a:ext uri="{FF2B5EF4-FFF2-40B4-BE49-F238E27FC236}">
                <a16:creationId xmlns:a16="http://schemas.microsoft.com/office/drawing/2014/main" id="{9B541454-02AA-639F-8DE4-0DAC6E18C6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99486" y="1139852"/>
            <a:ext cx="515307" cy="51530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E3DA35E-3ED5-A896-A66C-BC8FA9B8EB89}"/>
              </a:ext>
            </a:extLst>
          </p:cNvPr>
          <p:cNvSpPr txBox="1"/>
          <p:nvPr/>
        </p:nvSpPr>
        <p:spPr>
          <a:xfrm>
            <a:off x="8507407" y="1243617"/>
            <a:ext cx="24231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Book Antiqua" panose="02040602050305030304" pitchFamily="18" charset="0"/>
                <a:hlinkClick r:id="rId6"/>
              </a:rPr>
              <a:t>info@dpf.or.ug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6E7A61DB-7E96-01E7-D484-3F00433D0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485" y="1870713"/>
            <a:ext cx="503875" cy="50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8215C29-61C1-BCE0-E831-E34A25FDDCAB}"/>
              </a:ext>
            </a:extLst>
          </p:cNvPr>
          <p:cNvSpPr txBox="1"/>
          <p:nvPr/>
        </p:nvSpPr>
        <p:spPr>
          <a:xfrm>
            <a:off x="8544611" y="1974478"/>
            <a:ext cx="25007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Book Antiqua" panose="02040602050305030304" pitchFamily="18" charset="0"/>
                <a:hlinkClick r:id="rId8"/>
              </a:rPr>
              <a:t>www.dpf.or.ug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97FF261-8075-2767-5086-67EE3AEE017D}"/>
              </a:ext>
            </a:extLst>
          </p:cNvPr>
          <p:cNvSpPr txBox="1"/>
          <p:nvPr/>
        </p:nvSpPr>
        <p:spPr>
          <a:xfrm>
            <a:off x="7782611" y="575313"/>
            <a:ext cx="30508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Contact Information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F0ADD09-D0E2-11A1-C20C-0F479D3ED171}"/>
              </a:ext>
            </a:extLst>
          </p:cNvPr>
          <p:cNvSpPr txBox="1"/>
          <p:nvPr/>
        </p:nvSpPr>
        <p:spPr>
          <a:xfrm>
            <a:off x="7800589" y="4372800"/>
            <a:ext cx="2550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Connect with us: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499D012-42DF-2699-3706-623449AE8037}"/>
              </a:ext>
            </a:extLst>
          </p:cNvPr>
          <p:cNvSpPr txBox="1"/>
          <p:nvPr/>
        </p:nvSpPr>
        <p:spPr>
          <a:xfrm>
            <a:off x="7782611" y="5452646"/>
            <a:ext cx="41671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  <a:latin typeface="Book Antiqua" panose="02040602050305030304" pitchFamily="18" charset="0"/>
              </a:rPr>
              <a:t>Deposit Protection Fund of Uganda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F3ADF8C-44A3-17F7-7C51-8394C46DBF90}"/>
              </a:ext>
            </a:extLst>
          </p:cNvPr>
          <p:cNvGrpSpPr/>
          <p:nvPr/>
        </p:nvGrpSpPr>
        <p:grpSpPr>
          <a:xfrm>
            <a:off x="7872297" y="4894533"/>
            <a:ext cx="1923712" cy="558114"/>
            <a:chOff x="7433807" y="3955700"/>
            <a:chExt cx="2448354" cy="641014"/>
          </a:xfrm>
        </p:grpSpPr>
        <p:pic>
          <p:nvPicPr>
            <p:cNvPr id="1026" name="Picture 2" descr="Social Media Icon Set Images - Free Download on Freepik">
              <a:extLst>
                <a:ext uri="{FF2B5EF4-FFF2-40B4-BE49-F238E27FC236}">
                  <a16:creationId xmlns:a16="http://schemas.microsoft.com/office/drawing/2014/main" id="{F74A0F2F-314C-AB04-FB11-99FC6E30EA3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842" t="12332" r="6155" b="63127"/>
            <a:stretch/>
          </p:blipFill>
          <p:spPr bwMode="auto">
            <a:xfrm>
              <a:off x="9281319" y="3955700"/>
              <a:ext cx="600842" cy="64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2" descr="Social Media Icon Set Images - Free Download on Freepik">
              <a:extLst>
                <a:ext uri="{FF2B5EF4-FFF2-40B4-BE49-F238E27FC236}">
                  <a16:creationId xmlns:a16="http://schemas.microsoft.com/office/drawing/2014/main" id="{A1CE619B-41A1-FFB8-103C-A947669F836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08" t="12559" r="49717" b="63784"/>
            <a:stretch/>
          </p:blipFill>
          <p:spPr bwMode="auto">
            <a:xfrm>
              <a:off x="8098851" y="3955701"/>
              <a:ext cx="600842" cy="64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2" descr="Social Media Icon Set Images - Free Download on Freepik">
              <a:extLst>
                <a:ext uri="{FF2B5EF4-FFF2-40B4-BE49-F238E27FC236}">
                  <a16:creationId xmlns:a16="http://schemas.microsoft.com/office/drawing/2014/main" id="{3B9B7391-F8FD-1798-3E06-AD4330788B9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65" t="12780" r="71270" b="64217"/>
            <a:stretch/>
          </p:blipFill>
          <p:spPr bwMode="auto">
            <a:xfrm>
              <a:off x="7433807" y="3955701"/>
              <a:ext cx="665044" cy="64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2" descr="Social Media Icon Set Images - Free Download on Freepik">
              <a:extLst>
                <a:ext uri="{FF2B5EF4-FFF2-40B4-BE49-F238E27FC236}">
                  <a16:creationId xmlns:a16="http://schemas.microsoft.com/office/drawing/2014/main" id="{EA24FDF4-892E-39EE-1CE3-89117FA24CC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834" t="37061" r="28310" b="38685"/>
            <a:stretch/>
          </p:blipFill>
          <p:spPr bwMode="auto">
            <a:xfrm>
              <a:off x="8677489" y="3955700"/>
              <a:ext cx="618190" cy="641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BFB4AB3-2C71-03CE-FA53-C8C0C7C018B6}"/>
              </a:ext>
            </a:extLst>
          </p:cNvPr>
          <p:cNvGrpSpPr/>
          <p:nvPr/>
        </p:nvGrpSpPr>
        <p:grpSpPr>
          <a:xfrm>
            <a:off x="0" y="6576350"/>
            <a:ext cx="371237" cy="273167"/>
            <a:chOff x="53413" y="6584156"/>
            <a:chExt cx="372158" cy="273844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31D9067-3E4A-8B93-4F9B-E5A26640CD50}"/>
                </a:ext>
              </a:extLst>
            </p:cNvPr>
            <p:cNvSpPr/>
            <p:nvPr/>
          </p:nvSpPr>
          <p:spPr>
            <a:xfrm>
              <a:off x="56189" y="6584156"/>
              <a:ext cx="369382" cy="273844"/>
            </a:xfrm>
            <a:prstGeom prst="rect">
              <a:avLst/>
            </a:prstGeom>
            <a:solidFill>
              <a:srgbClr val="FFC000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txBody>
            <a:bodyPr rtlCol="0" anchor="ctr"/>
            <a:lstStyle/>
            <a:p>
              <a:pPr marL="0" marR="0" lvl="0" indent="0" algn="ctr" defTabSz="6840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4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39" name="Slide Number Placeholder 7">
              <a:extLst>
                <a:ext uri="{FF2B5EF4-FFF2-40B4-BE49-F238E27FC236}">
                  <a16:creationId xmlns:a16="http://schemas.microsoft.com/office/drawing/2014/main" id="{F8F9EC75-94A5-6F22-C4C5-BF67B333BAA1}"/>
                </a:ext>
              </a:extLst>
            </p:cNvPr>
            <p:cNvSpPr txBox="1">
              <a:spLocks/>
            </p:cNvSpPr>
            <p:nvPr/>
          </p:nvSpPr>
          <p:spPr>
            <a:xfrm>
              <a:off x="53413" y="6584156"/>
              <a:ext cx="372158" cy="273844"/>
            </a:xfrm>
            <a:prstGeom prst="rect">
              <a:avLst/>
            </a:prstGeom>
          </p:spPr>
          <p:txBody>
            <a:bodyPr vert="horz" lIns="68410" tIns="34205" rIns="68410" bIns="34205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700" b="1" kern="120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40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135DEF42-8766-4528-92E9-2E5E24EB162F}" type="slidenum">
                <a:rPr kumimoji="0" lang="en-US" sz="1272" b="1" i="0" u="none" strike="noStrike" kern="120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pPr marL="0" marR="0" lvl="0" indent="0" algn="ctr" defTabSz="6840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15</a:t>
              </a:fld>
              <a:endParaRPr kumimoji="0" lang="en-US" sz="1272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AFE41AF-B0A3-4F25-FE0D-7D236C171FEA}"/>
              </a:ext>
            </a:extLst>
          </p:cNvPr>
          <p:cNvSpPr txBox="1"/>
          <p:nvPr/>
        </p:nvSpPr>
        <p:spPr>
          <a:xfrm>
            <a:off x="7782611" y="2734395"/>
            <a:ext cx="3836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Director Communications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EDA5D8-357C-87CD-F127-E6817612259B}"/>
              </a:ext>
            </a:extLst>
          </p:cNvPr>
          <p:cNvSpPr txBox="1"/>
          <p:nvPr/>
        </p:nvSpPr>
        <p:spPr>
          <a:xfrm>
            <a:off x="7782611" y="3316540"/>
            <a:ext cx="41671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Book Antiqua" panose="02040602050305030304" pitchFamily="18" charset="0"/>
              </a:rPr>
              <a:t>Patrick Ezaga</a:t>
            </a:r>
          </a:p>
          <a:p>
            <a:r>
              <a:rPr lang="en-US" sz="1600" dirty="0">
                <a:latin typeface="Book Antiqua" panose="02040602050305030304" pitchFamily="18" charset="0"/>
              </a:rPr>
              <a:t>Phone no.: +256 709 015 015</a:t>
            </a:r>
          </a:p>
          <a:p>
            <a:r>
              <a:rPr lang="en-US" sz="1600" dirty="0">
                <a:latin typeface="Book Antiqua" panose="02040602050305030304" pitchFamily="18" charset="0"/>
              </a:rPr>
              <a:t>Email: </a:t>
            </a:r>
            <a:r>
              <a:rPr lang="en-US" sz="1600" dirty="0">
                <a:solidFill>
                  <a:srgbClr val="7030A0"/>
                </a:solidFill>
                <a:latin typeface="Book Antiqua" panose="02040602050305030304" pitchFamily="18" charset="0"/>
                <a:hlinkClick r:id="rId11"/>
              </a:rPr>
              <a:t>patrick.ezaga@dpf.or.ug</a:t>
            </a:r>
            <a:r>
              <a:rPr lang="en-US" sz="1600" dirty="0">
                <a:solidFill>
                  <a:srgbClr val="7030A0"/>
                </a:solidFill>
                <a:latin typeface="Book Antiqua" panose="02040602050305030304" pitchFamily="18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87A6CA-1D3B-4515-7D78-AEC3C6A22F3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96" y="482189"/>
            <a:ext cx="7230547" cy="4539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5129646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blue text on a white background&#10;&#10;AI-generated content may be incorrect.">
            <a:extLst>
              <a:ext uri="{FF2B5EF4-FFF2-40B4-BE49-F238E27FC236}">
                <a16:creationId xmlns:a16="http://schemas.microsoft.com/office/drawing/2014/main" id="{53A4FC1F-7F20-F079-5E6C-909AAB5E47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4671219" y="582530"/>
            <a:ext cx="2819400" cy="26663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5D2DC01-A0EF-733B-2366-CDC4BE1F0B2A}"/>
              </a:ext>
            </a:extLst>
          </p:cNvPr>
          <p:cNvSpPr txBox="1"/>
          <p:nvPr/>
        </p:nvSpPr>
        <p:spPr>
          <a:xfrm rot="20547353">
            <a:off x="6379904" y="3091753"/>
            <a:ext cx="555024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0" dirty="0" err="1">
                <a:solidFill>
                  <a:srgbClr val="C00000"/>
                </a:solidFill>
                <a:effectLst>
                  <a:outerShdw blurRad="50800" dist="38100" dir="5400000" algn="t" rotWithShape="0">
                    <a:schemeClr val="tx1">
                      <a:alpha val="40000"/>
                    </a:schemeClr>
                  </a:outerShdw>
                </a:effectLst>
                <a:latin typeface="Viner Hand ITC" panose="03070502030502020203" pitchFamily="66" charset="0"/>
                <a:ea typeface="STXingkai" panose="020B0503020204020204" pitchFamily="2" charset="-122"/>
              </a:rPr>
              <a:t>Kaitaboni</a:t>
            </a:r>
            <a:endParaRPr lang="en-US" sz="8000" dirty="0">
              <a:solidFill>
                <a:srgbClr val="C00000"/>
              </a:solidFill>
              <a:effectLst>
                <a:outerShdw blurRad="50800" dist="38100" dir="5400000" algn="t" rotWithShape="0">
                  <a:schemeClr val="tx1">
                    <a:alpha val="40000"/>
                  </a:schemeClr>
                </a:outerShdw>
              </a:effectLst>
              <a:latin typeface="Viner Hand ITC" panose="03070502030502020203" pitchFamily="66" charset="0"/>
              <a:ea typeface="STXingkai" panose="020B0503020204020204" pitchFamily="2" charset="-12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13970A-898E-2A93-D11F-BD2129CC9B76}"/>
              </a:ext>
            </a:extLst>
          </p:cNvPr>
          <p:cNvSpPr txBox="1"/>
          <p:nvPr/>
        </p:nvSpPr>
        <p:spPr>
          <a:xfrm rot="21179059">
            <a:off x="380790" y="3267188"/>
            <a:ext cx="367021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0" dirty="0">
                <a:solidFill>
                  <a:srgbClr val="57257D"/>
                </a:solidFill>
                <a:effectLst>
                  <a:outerShdw blurRad="50800" dist="38100" dir="5400000" algn="t" rotWithShape="0">
                    <a:schemeClr val="tx1">
                      <a:alpha val="40000"/>
                    </a:schemeClr>
                  </a:outerShdw>
                </a:effectLst>
                <a:latin typeface="Viner Hand ITC" panose="03070502030502020203" pitchFamily="66" charset="0"/>
                <a:ea typeface="STXingkai" panose="020B0503020204020204" pitchFamily="2" charset="-122"/>
              </a:rPr>
              <a:t>Asante </a:t>
            </a:r>
          </a:p>
        </p:txBody>
      </p:sp>
      <p:pic>
        <p:nvPicPr>
          <p:cNvPr id="5122" name="Picture 2" descr="Clap Clapping Sticker by SignMeUp - Find &amp; Share on GIPHY">
            <a:extLst>
              <a:ext uri="{FF2B5EF4-FFF2-40B4-BE49-F238E27FC236}">
                <a16:creationId xmlns:a16="http://schemas.microsoft.com/office/drawing/2014/main" id="{979837C4-F1AD-8B46-6CB0-740D55F41F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34" b="20000"/>
          <a:stretch>
            <a:fillRect/>
          </a:stretch>
        </p:blipFill>
        <p:spPr bwMode="auto">
          <a:xfrm>
            <a:off x="3484506" y="3641092"/>
            <a:ext cx="3810000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74393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3B21C9-E0D1-2048-A6B0-8BF547E944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BEC07C-2AAA-7687-F59D-69FC228C1470}"/>
              </a:ext>
            </a:extLst>
          </p:cNvPr>
          <p:cNvSpPr txBox="1"/>
          <p:nvPr/>
        </p:nvSpPr>
        <p:spPr>
          <a:xfrm>
            <a:off x="-23472" y="274040"/>
            <a:ext cx="12161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 Antiqua" panose="02040602050305030304" pitchFamily="18" charset="0"/>
                <a:ea typeface="+mj-ea"/>
                <a:cs typeface="+mj-cs"/>
              </a:rPr>
              <a:t>PRESENTATION OUTLINE</a:t>
            </a:r>
          </a:p>
        </p:txBody>
      </p:sp>
      <p:sp>
        <p:nvSpPr>
          <p:cNvPr id="69" name="Title 3">
            <a:extLst>
              <a:ext uri="{FF2B5EF4-FFF2-40B4-BE49-F238E27FC236}">
                <a16:creationId xmlns:a16="http://schemas.microsoft.com/office/drawing/2014/main" id="{0AB453DA-93A6-D449-AE5D-EBC251450B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7679" y="1859185"/>
            <a:ext cx="471527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2800" dirty="0">
                <a:latin typeface="Book Antiqua" panose="02040602050305030304" pitchFamily="18" charset="0"/>
                <a:cs typeface="Arial" charset="0"/>
              </a:rPr>
              <a:t>                    </a:t>
            </a:r>
            <a:endParaRPr lang="en-US" altLang="en-US" sz="2400" b="1" dirty="0">
              <a:latin typeface="Book Antiqua" panose="02040602050305030304" pitchFamily="18" charset="0"/>
              <a:cs typeface="Arial" charset="0"/>
            </a:endParaRP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47032D98-2E83-BD16-8535-6B4D20BCEB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1057899"/>
              </p:ext>
            </p:extLst>
          </p:nvPr>
        </p:nvGraphicFramePr>
        <p:xfrm>
          <a:off x="3093733" y="726369"/>
          <a:ext cx="8107892" cy="54052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488E902A-1D17-488D-6875-6C5EE1E4E421}"/>
              </a:ext>
            </a:extLst>
          </p:cNvPr>
          <p:cNvSpPr txBox="1"/>
          <p:nvPr/>
        </p:nvSpPr>
        <p:spPr>
          <a:xfrm>
            <a:off x="3337719" y="100078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Book Antiqua" panose="02040602050305030304" pitchFamily="18" charset="0"/>
              </a:rPr>
              <a:t>1</a:t>
            </a:r>
            <a:endParaRPr lang="en-UG" sz="2400" b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DA8F13-0C65-0067-D178-8A75EA35D377}"/>
              </a:ext>
            </a:extLst>
          </p:cNvPr>
          <p:cNvSpPr txBox="1"/>
          <p:nvPr/>
        </p:nvSpPr>
        <p:spPr>
          <a:xfrm>
            <a:off x="3718719" y="172752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92D050"/>
                </a:solidFill>
                <a:latin typeface="Book Antiqua" panose="02040602050305030304" pitchFamily="18" charset="0"/>
              </a:rPr>
              <a:t>2</a:t>
            </a:r>
            <a:endParaRPr lang="en-UG" sz="2400" b="1" dirty="0">
              <a:solidFill>
                <a:srgbClr val="92D050"/>
              </a:solidFill>
              <a:latin typeface="Book Antiqua" panose="0204060205030503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1D1D3D-4CCC-FC0B-B499-F87F46104723}"/>
              </a:ext>
            </a:extLst>
          </p:cNvPr>
          <p:cNvSpPr txBox="1"/>
          <p:nvPr/>
        </p:nvSpPr>
        <p:spPr>
          <a:xfrm>
            <a:off x="4023519" y="245426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57257D"/>
                </a:solidFill>
                <a:latin typeface="Book Antiqua" panose="02040602050305030304" pitchFamily="18" charset="0"/>
              </a:rPr>
              <a:t>3</a:t>
            </a:r>
            <a:endParaRPr lang="en-UG" sz="2400" b="1" dirty="0">
              <a:solidFill>
                <a:srgbClr val="57257D"/>
              </a:solidFill>
              <a:latin typeface="Book Antiqua" panose="0204060205030503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8DF073-B50E-165F-4FC9-A3270500C624}"/>
              </a:ext>
            </a:extLst>
          </p:cNvPr>
          <p:cNvSpPr txBox="1"/>
          <p:nvPr/>
        </p:nvSpPr>
        <p:spPr>
          <a:xfrm>
            <a:off x="4099719" y="32028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  <a:latin typeface="Book Antiqua" panose="02040602050305030304" pitchFamily="18" charset="0"/>
              </a:rPr>
              <a:t>4</a:t>
            </a:r>
            <a:endParaRPr lang="en-UG" sz="2400" b="1" dirty="0">
              <a:solidFill>
                <a:schemeClr val="accent5"/>
              </a:solidFill>
              <a:latin typeface="Book Antiqua" panose="0204060205030503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17EBBF-F530-9AED-C1F3-740685E27D42}"/>
              </a:ext>
            </a:extLst>
          </p:cNvPr>
          <p:cNvSpPr txBox="1"/>
          <p:nvPr/>
        </p:nvSpPr>
        <p:spPr>
          <a:xfrm>
            <a:off x="4008438" y="395141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  <a:latin typeface="Book Antiqua" panose="02040602050305030304" pitchFamily="18" charset="0"/>
              </a:rPr>
              <a:t>5</a:t>
            </a:r>
            <a:endParaRPr lang="en-UG" sz="2400" b="1" dirty="0">
              <a:solidFill>
                <a:schemeClr val="accent6"/>
              </a:solidFill>
              <a:latin typeface="Book Antiqua" panose="0204060205030503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E55B0A3-3115-3BAF-641F-A8E6426136C3}"/>
              </a:ext>
            </a:extLst>
          </p:cNvPr>
          <p:cNvSpPr txBox="1"/>
          <p:nvPr/>
        </p:nvSpPr>
        <p:spPr>
          <a:xfrm>
            <a:off x="3753871" y="469998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6</a:t>
            </a:r>
            <a:endParaRPr lang="en-UG" sz="2400" b="1" dirty="0">
              <a:solidFill>
                <a:schemeClr val="accent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9E79B4-0BAA-B802-8BF1-E2CB9BB3A954}"/>
              </a:ext>
            </a:extLst>
          </p:cNvPr>
          <p:cNvSpPr txBox="1"/>
          <p:nvPr/>
        </p:nvSpPr>
        <p:spPr>
          <a:xfrm>
            <a:off x="3322638" y="5406441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7</a:t>
            </a:r>
            <a:endParaRPr lang="en-UG" sz="2400" b="1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AB9042F-7B10-6D75-8638-6CD4D4A806D5}"/>
              </a:ext>
            </a:extLst>
          </p:cNvPr>
          <p:cNvGrpSpPr/>
          <p:nvPr/>
        </p:nvGrpSpPr>
        <p:grpSpPr>
          <a:xfrm>
            <a:off x="129646" y="1999623"/>
            <a:ext cx="2880214" cy="2858690"/>
            <a:chOff x="518319" y="1859186"/>
            <a:chExt cx="2880214" cy="2858690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grpSpPr>
        <p:sp>
          <p:nvSpPr>
            <p:cNvPr id="24" name="Flowchart: Connector 23">
              <a:extLst>
                <a:ext uri="{FF2B5EF4-FFF2-40B4-BE49-F238E27FC236}">
                  <a16:creationId xmlns:a16="http://schemas.microsoft.com/office/drawing/2014/main" id="{3FFAEE1B-AE33-2CAC-9744-18EF4266683C}"/>
                </a:ext>
              </a:extLst>
            </p:cNvPr>
            <p:cNvSpPr/>
            <p:nvPr/>
          </p:nvSpPr>
          <p:spPr>
            <a:xfrm>
              <a:off x="518319" y="1859186"/>
              <a:ext cx="2880214" cy="2858690"/>
            </a:xfrm>
            <a:prstGeom prst="flowChartConnector">
              <a:avLst/>
            </a:prstGeom>
            <a:solidFill>
              <a:srgbClr val="57257D"/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G"/>
            </a:p>
          </p:txBody>
        </p:sp>
        <p:sp>
          <p:nvSpPr>
            <p:cNvPr id="23" name="Flowchart: Connector 22">
              <a:extLst>
                <a:ext uri="{FF2B5EF4-FFF2-40B4-BE49-F238E27FC236}">
                  <a16:creationId xmlns:a16="http://schemas.microsoft.com/office/drawing/2014/main" id="{BEBC891E-37BF-8389-6D29-B40DEE80A0CC}"/>
                </a:ext>
              </a:extLst>
            </p:cNvPr>
            <p:cNvSpPr/>
            <p:nvPr/>
          </p:nvSpPr>
          <p:spPr>
            <a:xfrm>
              <a:off x="670759" y="1981200"/>
              <a:ext cx="2575374" cy="2584275"/>
            </a:xfrm>
            <a:prstGeom prst="flowChartConnector">
              <a:avLst/>
            </a:prstGeom>
            <a:solidFill>
              <a:schemeClr val="bg1">
                <a:lumMod val="85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G"/>
            </a:p>
          </p:txBody>
        </p:sp>
        <p:sp>
          <p:nvSpPr>
            <p:cNvPr id="22" name="Flowchart: Connector 21">
              <a:extLst>
                <a:ext uri="{FF2B5EF4-FFF2-40B4-BE49-F238E27FC236}">
                  <a16:creationId xmlns:a16="http://schemas.microsoft.com/office/drawing/2014/main" id="{A5415C4E-F0C2-F03D-E124-BEC9BE69F74F}"/>
                </a:ext>
              </a:extLst>
            </p:cNvPr>
            <p:cNvSpPr/>
            <p:nvPr/>
          </p:nvSpPr>
          <p:spPr>
            <a:xfrm>
              <a:off x="823119" y="2133599"/>
              <a:ext cx="2270614" cy="2279475"/>
            </a:xfrm>
            <a:prstGeom prst="flowChartConnector">
              <a:avLst/>
            </a:prstGeom>
            <a:solidFill>
              <a:srgbClr val="FFC000"/>
            </a:solidFill>
            <a:ln w="3175"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AGENDA</a:t>
              </a:r>
              <a:endParaRPr lang="en-UG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endParaRPr>
            </a:p>
          </p:txBody>
        </p:sp>
      </p:grp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4343261-A72A-8D75-ACC6-560C1FC409F4}"/>
              </a:ext>
            </a:extLst>
          </p:cNvPr>
          <p:cNvCxnSpPr>
            <a:cxnSpLocks/>
            <a:stCxn id="24" idx="6"/>
          </p:cNvCxnSpPr>
          <p:nvPr/>
        </p:nvCxnSpPr>
        <p:spPr>
          <a:xfrm flipV="1">
            <a:off x="3009860" y="1462445"/>
            <a:ext cx="304800" cy="196652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85358DC-8C7C-5BBF-4DEA-BE758AC0CB06}"/>
              </a:ext>
            </a:extLst>
          </p:cNvPr>
          <p:cNvCxnSpPr>
            <a:stCxn id="24" idx="6"/>
          </p:cNvCxnSpPr>
          <p:nvPr/>
        </p:nvCxnSpPr>
        <p:spPr>
          <a:xfrm flipV="1">
            <a:off x="3009860" y="2189185"/>
            <a:ext cx="708859" cy="123978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6FA4009-BA96-5EB6-A526-2B42DF2F206B}"/>
              </a:ext>
            </a:extLst>
          </p:cNvPr>
          <p:cNvCxnSpPr>
            <a:stCxn id="24" idx="6"/>
          </p:cNvCxnSpPr>
          <p:nvPr/>
        </p:nvCxnSpPr>
        <p:spPr>
          <a:xfrm flipV="1">
            <a:off x="3009860" y="2819400"/>
            <a:ext cx="861259" cy="60956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933A2D3-DFBA-2636-E2DC-B410B566A0B7}"/>
              </a:ext>
            </a:extLst>
          </p:cNvPr>
          <p:cNvCxnSpPr>
            <a:stCxn id="24" idx="6"/>
          </p:cNvCxnSpPr>
          <p:nvPr/>
        </p:nvCxnSpPr>
        <p:spPr>
          <a:xfrm>
            <a:off x="3009860" y="3428968"/>
            <a:ext cx="937459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A5237FF-9A55-FA07-709E-D6F01D9F9584}"/>
              </a:ext>
            </a:extLst>
          </p:cNvPr>
          <p:cNvCxnSpPr>
            <a:stCxn id="24" idx="6"/>
          </p:cNvCxnSpPr>
          <p:nvPr/>
        </p:nvCxnSpPr>
        <p:spPr>
          <a:xfrm>
            <a:off x="3009860" y="3428968"/>
            <a:ext cx="861259" cy="609632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8B00396-1114-EA07-7B8B-A5CA9F2B1C62}"/>
              </a:ext>
            </a:extLst>
          </p:cNvPr>
          <p:cNvCxnSpPr>
            <a:stCxn id="24" idx="6"/>
          </p:cNvCxnSpPr>
          <p:nvPr/>
        </p:nvCxnSpPr>
        <p:spPr>
          <a:xfrm>
            <a:off x="3009860" y="3428968"/>
            <a:ext cx="693778" cy="1271017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541FB75-C636-1C84-C0D5-5580C786C9A2}"/>
              </a:ext>
            </a:extLst>
          </p:cNvPr>
          <p:cNvCxnSpPr>
            <a:cxnSpLocks/>
            <a:stCxn id="24" idx="6"/>
          </p:cNvCxnSpPr>
          <p:nvPr/>
        </p:nvCxnSpPr>
        <p:spPr>
          <a:xfrm>
            <a:off x="3009860" y="3428968"/>
            <a:ext cx="337248" cy="19665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474222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E7DF61-BACB-A0F9-9887-E71D3F05FB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45B1335-A4CE-CD67-56D8-6362BD8976FA}"/>
              </a:ext>
            </a:extLst>
          </p:cNvPr>
          <p:cNvSpPr/>
          <p:nvPr/>
        </p:nvSpPr>
        <p:spPr>
          <a:xfrm>
            <a:off x="2" y="304800"/>
            <a:ext cx="12161838" cy="480659"/>
          </a:xfrm>
          <a:prstGeom prst="rect">
            <a:avLst/>
          </a:prstGeom>
        </p:spPr>
        <p:txBody>
          <a:bodyPr wrap="square" lIns="110249" tIns="55125" rIns="110249" bIns="55125">
            <a:spAutoFit/>
          </a:bodyPr>
          <a:lstStyle/>
          <a:p>
            <a:r>
              <a:rPr lang="en-GB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 Antiqua" panose="02040602050305030304" pitchFamily="18" charset="0"/>
                <a:ea typeface="+mj-ea"/>
                <a:cs typeface="+mj-cs"/>
              </a:rPr>
              <a:t>Background to deposit insurance 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 Antiqua" panose="0204060205030503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485A4CB-BF57-3194-20F6-F635929046F3}"/>
              </a:ext>
            </a:extLst>
          </p:cNvPr>
          <p:cNvGrpSpPr/>
          <p:nvPr/>
        </p:nvGrpSpPr>
        <p:grpSpPr>
          <a:xfrm>
            <a:off x="0" y="6576350"/>
            <a:ext cx="371237" cy="273167"/>
            <a:chOff x="53413" y="6584156"/>
            <a:chExt cx="372158" cy="27384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488A06B-9E81-98EA-874C-E03FC4A1F344}"/>
                </a:ext>
              </a:extLst>
            </p:cNvPr>
            <p:cNvSpPr/>
            <p:nvPr/>
          </p:nvSpPr>
          <p:spPr>
            <a:xfrm>
              <a:off x="56189" y="6584156"/>
              <a:ext cx="369382" cy="273844"/>
            </a:xfrm>
            <a:prstGeom prst="rect">
              <a:avLst/>
            </a:prstGeom>
            <a:solidFill>
              <a:srgbClr val="FFC000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txBody>
            <a:bodyPr rtlCol="0" anchor="ctr"/>
            <a:lstStyle/>
            <a:p>
              <a:pPr marL="0" marR="0" lvl="0" indent="0" algn="ctr" defTabSz="6840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4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10" name="Slide Number Placeholder 7">
              <a:extLst>
                <a:ext uri="{FF2B5EF4-FFF2-40B4-BE49-F238E27FC236}">
                  <a16:creationId xmlns:a16="http://schemas.microsoft.com/office/drawing/2014/main" id="{FADEA747-68B2-5C2A-1620-6588F93D6914}"/>
                </a:ext>
              </a:extLst>
            </p:cNvPr>
            <p:cNvSpPr txBox="1">
              <a:spLocks/>
            </p:cNvSpPr>
            <p:nvPr/>
          </p:nvSpPr>
          <p:spPr>
            <a:xfrm>
              <a:off x="53413" y="6584156"/>
              <a:ext cx="372158" cy="273844"/>
            </a:xfrm>
            <a:prstGeom prst="rect">
              <a:avLst/>
            </a:prstGeom>
          </p:spPr>
          <p:txBody>
            <a:bodyPr vert="horz" lIns="68410" tIns="34205" rIns="68410" bIns="34205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700" b="1" kern="120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40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135DEF42-8766-4528-92E9-2E5E24EB162F}" type="slidenum">
                <a:rPr kumimoji="0" lang="en-US" sz="1272" b="1" i="0" u="none" strike="noStrike" kern="120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pPr marL="0" marR="0" lvl="0" indent="0" algn="ctr" defTabSz="6840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3</a:t>
              </a:fld>
              <a:endParaRPr kumimoji="0" lang="en-US" sz="1272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A932159-4B32-0F79-57C9-15DC00454CCE}"/>
              </a:ext>
            </a:extLst>
          </p:cNvPr>
          <p:cNvGrpSpPr/>
          <p:nvPr/>
        </p:nvGrpSpPr>
        <p:grpSpPr>
          <a:xfrm>
            <a:off x="249921" y="1066800"/>
            <a:ext cx="2795181" cy="4953000"/>
            <a:chOff x="639995" y="1640114"/>
            <a:chExt cx="2538180" cy="4341414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C6F255E3-3253-6E1F-2363-DD3D5C32667E}"/>
                </a:ext>
              </a:extLst>
            </p:cNvPr>
            <p:cNvGrpSpPr/>
            <p:nvPr/>
          </p:nvGrpSpPr>
          <p:grpSpPr>
            <a:xfrm>
              <a:off x="639995" y="3528838"/>
              <a:ext cx="2538180" cy="2452690"/>
              <a:chOff x="639995" y="3528838"/>
              <a:chExt cx="2538180" cy="2452690"/>
            </a:xfrm>
          </p:grpSpPr>
          <p:sp>
            <p:nvSpPr>
              <p:cNvPr id="48" name="Rounded Rectangle 2">
                <a:extLst>
                  <a:ext uri="{FF2B5EF4-FFF2-40B4-BE49-F238E27FC236}">
                    <a16:creationId xmlns:a16="http://schemas.microsoft.com/office/drawing/2014/main" id="{34A346BC-7398-34F6-8E44-BDC726A9B6CA}"/>
                  </a:ext>
                </a:extLst>
              </p:cNvPr>
              <p:cNvSpPr/>
              <p:nvPr/>
            </p:nvSpPr>
            <p:spPr>
              <a:xfrm>
                <a:off x="685800" y="3528838"/>
                <a:ext cx="2492375" cy="2427287"/>
              </a:xfrm>
              <a:custGeom>
                <a:avLst/>
                <a:gdLst>
                  <a:gd name="connsiteX0" fmla="*/ 0 w 2200275"/>
                  <a:gd name="connsiteY0" fmla="*/ 64902 h 2176463"/>
                  <a:gd name="connsiteX1" fmla="*/ 64902 w 2200275"/>
                  <a:gd name="connsiteY1" fmla="*/ 0 h 2176463"/>
                  <a:gd name="connsiteX2" fmla="*/ 2135373 w 2200275"/>
                  <a:gd name="connsiteY2" fmla="*/ 0 h 2176463"/>
                  <a:gd name="connsiteX3" fmla="*/ 2200275 w 2200275"/>
                  <a:gd name="connsiteY3" fmla="*/ 64902 h 2176463"/>
                  <a:gd name="connsiteX4" fmla="*/ 2200275 w 2200275"/>
                  <a:gd name="connsiteY4" fmla="*/ 2111561 h 2176463"/>
                  <a:gd name="connsiteX5" fmla="*/ 2135373 w 2200275"/>
                  <a:gd name="connsiteY5" fmla="*/ 2176463 h 2176463"/>
                  <a:gd name="connsiteX6" fmla="*/ 64902 w 2200275"/>
                  <a:gd name="connsiteY6" fmla="*/ 2176463 h 2176463"/>
                  <a:gd name="connsiteX7" fmla="*/ 0 w 2200275"/>
                  <a:gd name="connsiteY7" fmla="*/ 2111561 h 2176463"/>
                  <a:gd name="connsiteX8" fmla="*/ 0 w 2200275"/>
                  <a:gd name="connsiteY8" fmla="*/ 64902 h 2176463"/>
                  <a:gd name="connsiteX0" fmla="*/ 0 w 2200275"/>
                  <a:gd name="connsiteY0" fmla="*/ 64902 h 2176463"/>
                  <a:gd name="connsiteX1" fmla="*/ 64902 w 2200275"/>
                  <a:gd name="connsiteY1" fmla="*/ 0 h 2176463"/>
                  <a:gd name="connsiteX2" fmla="*/ 1495425 w 2200275"/>
                  <a:gd name="connsiteY2" fmla="*/ 0 h 2176463"/>
                  <a:gd name="connsiteX3" fmla="*/ 2135373 w 2200275"/>
                  <a:gd name="connsiteY3" fmla="*/ 0 h 2176463"/>
                  <a:gd name="connsiteX4" fmla="*/ 2200275 w 2200275"/>
                  <a:gd name="connsiteY4" fmla="*/ 64902 h 2176463"/>
                  <a:gd name="connsiteX5" fmla="*/ 2200275 w 2200275"/>
                  <a:gd name="connsiteY5" fmla="*/ 2111561 h 2176463"/>
                  <a:gd name="connsiteX6" fmla="*/ 2135373 w 2200275"/>
                  <a:gd name="connsiteY6" fmla="*/ 2176463 h 2176463"/>
                  <a:gd name="connsiteX7" fmla="*/ 64902 w 2200275"/>
                  <a:gd name="connsiteY7" fmla="*/ 2176463 h 2176463"/>
                  <a:gd name="connsiteX8" fmla="*/ 0 w 2200275"/>
                  <a:gd name="connsiteY8" fmla="*/ 2111561 h 2176463"/>
                  <a:gd name="connsiteX9" fmla="*/ 0 w 2200275"/>
                  <a:gd name="connsiteY9" fmla="*/ 64902 h 2176463"/>
                  <a:gd name="connsiteX0" fmla="*/ 2200275 w 2291715"/>
                  <a:gd name="connsiteY0" fmla="*/ 64902 h 2176463"/>
                  <a:gd name="connsiteX1" fmla="*/ 2200275 w 2291715"/>
                  <a:gd name="connsiteY1" fmla="*/ 2111561 h 2176463"/>
                  <a:gd name="connsiteX2" fmla="*/ 2135373 w 2291715"/>
                  <a:gd name="connsiteY2" fmla="*/ 2176463 h 2176463"/>
                  <a:gd name="connsiteX3" fmla="*/ 64902 w 2291715"/>
                  <a:gd name="connsiteY3" fmla="*/ 2176463 h 2176463"/>
                  <a:gd name="connsiteX4" fmla="*/ 0 w 2291715"/>
                  <a:gd name="connsiteY4" fmla="*/ 2111561 h 2176463"/>
                  <a:gd name="connsiteX5" fmla="*/ 0 w 2291715"/>
                  <a:gd name="connsiteY5" fmla="*/ 64902 h 2176463"/>
                  <a:gd name="connsiteX6" fmla="*/ 64902 w 2291715"/>
                  <a:gd name="connsiteY6" fmla="*/ 0 h 2176463"/>
                  <a:gd name="connsiteX7" fmla="*/ 1495425 w 2291715"/>
                  <a:gd name="connsiteY7" fmla="*/ 0 h 2176463"/>
                  <a:gd name="connsiteX8" fmla="*/ 2135373 w 2291715"/>
                  <a:gd name="connsiteY8" fmla="*/ 0 h 2176463"/>
                  <a:gd name="connsiteX9" fmla="*/ 2291715 w 2291715"/>
                  <a:gd name="connsiteY9" fmla="*/ 156342 h 2176463"/>
                  <a:gd name="connsiteX0" fmla="*/ 2200275 w 2200275"/>
                  <a:gd name="connsiteY0" fmla="*/ 64902 h 2176463"/>
                  <a:gd name="connsiteX1" fmla="*/ 2200275 w 2200275"/>
                  <a:gd name="connsiteY1" fmla="*/ 2111561 h 2176463"/>
                  <a:gd name="connsiteX2" fmla="*/ 2135373 w 2200275"/>
                  <a:gd name="connsiteY2" fmla="*/ 2176463 h 2176463"/>
                  <a:gd name="connsiteX3" fmla="*/ 64902 w 2200275"/>
                  <a:gd name="connsiteY3" fmla="*/ 2176463 h 2176463"/>
                  <a:gd name="connsiteX4" fmla="*/ 0 w 2200275"/>
                  <a:gd name="connsiteY4" fmla="*/ 2111561 h 2176463"/>
                  <a:gd name="connsiteX5" fmla="*/ 0 w 2200275"/>
                  <a:gd name="connsiteY5" fmla="*/ 64902 h 2176463"/>
                  <a:gd name="connsiteX6" fmla="*/ 64902 w 2200275"/>
                  <a:gd name="connsiteY6" fmla="*/ 0 h 2176463"/>
                  <a:gd name="connsiteX7" fmla="*/ 1495425 w 2200275"/>
                  <a:gd name="connsiteY7" fmla="*/ 0 h 2176463"/>
                  <a:gd name="connsiteX8" fmla="*/ 2135373 w 2200275"/>
                  <a:gd name="connsiteY8" fmla="*/ 0 h 2176463"/>
                  <a:gd name="connsiteX0" fmla="*/ 2200275 w 2200275"/>
                  <a:gd name="connsiteY0" fmla="*/ 64902 h 2176463"/>
                  <a:gd name="connsiteX1" fmla="*/ 2200275 w 2200275"/>
                  <a:gd name="connsiteY1" fmla="*/ 2111561 h 2176463"/>
                  <a:gd name="connsiteX2" fmla="*/ 2135373 w 2200275"/>
                  <a:gd name="connsiteY2" fmla="*/ 2176463 h 2176463"/>
                  <a:gd name="connsiteX3" fmla="*/ 64902 w 2200275"/>
                  <a:gd name="connsiteY3" fmla="*/ 2176463 h 2176463"/>
                  <a:gd name="connsiteX4" fmla="*/ 0 w 2200275"/>
                  <a:gd name="connsiteY4" fmla="*/ 2111561 h 2176463"/>
                  <a:gd name="connsiteX5" fmla="*/ 0 w 2200275"/>
                  <a:gd name="connsiteY5" fmla="*/ 64902 h 2176463"/>
                  <a:gd name="connsiteX6" fmla="*/ 64902 w 2200275"/>
                  <a:gd name="connsiteY6" fmla="*/ 0 h 2176463"/>
                  <a:gd name="connsiteX7" fmla="*/ 1495425 w 2200275"/>
                  <a:gd name="connsiteY7" fmla="*/ 0 h 2176463"/>
                  <a:gd name="connsiteX0" fmla="*/ 2200275 w 2200275"/>
                  <a:gd name="connsiteY0" fmla="*/ 69664 h 2181225"/>
                  <a:gd name="connsiteX1" fmla="*/ 2200275 w 2200275"/>
                  <a:gd name="connsiteY1" fmla="*/ 2116323 h 2181225"/>
                  <a:gd name="connsiteX2" fmla="*/ 2135373 w 2200275"/>
                  <a:gd name="connsiteY2" fmla="*/ 2181225 h 2181225"/>
                  <a:gd name="connsiteX3" fmla="*/ 64902 w 2200275"/>
                  <a:gd name="connsiteY3" fmla="*/ 2181225 h 2181225"/>
                  <a:gd name="connsiteX4" fmla="*/ 0 w 2200275"/>
                  <a:gd name="connsiteY4" fmla="*/ 2116323 h 2181225"/>
                  <a:gd name="connsiteX5" fmla="*/ 0 w 2200275"/>
                  <a:gd name="connsiteY5" fmla="*/ 69664 h 2181225"/>
                  <a:gd name="connsiteX6" fmla="*/ 64902 w 2200275"/>
                  <a:gd name="connsiteY6" fmla="*/ 4762 h 2181225"/>
                  <a:gd name="connsiteX7" fmla="*/ 604838 w 2200275"/>
                  <a:gd name="connsiteY7" fmla="*/ 0 h 2181225"/>
                  <a:gd name="connsiteX8" fmla="*/ 1495425 w 2200275"/>
                  <a:gd name="connsiteY8" fmla="*/ 4762 h 2181225"/>
                  <a:gd name="connsiteX0" fmla="*/ 2200275 w 2200275"/>
                  <a:gd name="connsiteY0" fmla="*/ 69664 h 2181225"/>
                  <a:gd name="connsiteX1" fmla="*/ 2200275 w 2200275"/>
                  <a:gd name="connsiteY1" fmla="*/ 2116323 h 2181225"/>
                  <a:gd name="connsiteX2" fmla="*/ 2135373 w 2200275"/>
                  <a:gd name="connsiteY2" fmla="*/ 2181225 h 2181225"/>
                  <a:gd name="connsiteX3" fmla="*/ 64902 w 2200275"/>
                  <a:gd name="connsiteY3" fmla="*/ 2181225 h 2181225"/>
                  <a:gd name="connsiteX4" fmla="*/ 0 w 2200275"/>
                  <a:gd name="connsiteY4" fmla="*/ 2116323 h 2181225"/>
                  <a:gd name="connsiteX5" fmla="*/ 0 w 2200275"/>
                  <a:gd name="connsiteY5" fmla="*/ 69664 h 2181225"/>
                  <a:gd name="connsiteX6" fmla="*/ 64902 w 2200275"/>
                  <a:gd name="connsiteY6" fmla="*/ 4762 h 2181225"/>
                  <a:gd name="connsiteX7" fmla="*/ 604838 w 2200275"/>
                  <a:gd name="connsiteY7" fmla="*/ 0 h 2181225"/>
                  <a:gd name="connsiteX0" fmla="*/ 2200275 w 2200275"/>
                  <a:gd name="connsiteY0" fmla="*/ 69664 h 2181225"/>
                  <a:gd name="connsiteX1" fmla="*/ 2200275 w 2200275"/>
                  <a:gd name="connsiteY1" fmla="*/ 1595437 h 2181225"/>
                  <a:gd name="connsiteX2" fmla="*/ 2200275 w 2200275"/>
                  <a:gd name="connsiteY2" fmla="*/ 2116323 h 2181225"/>
                  <a:gd name="connsiteX3" fmla="*/ 2135373 w 2200275"/>
                  <a:gd name="connsiteY3" fmla="*/ 2181225 h 2181225"/>
                  <a:gd name="connsiteX4" fmla="*/ 64902 w 2200275"/>
                  <a:gd name="connsiteY4" fmla="*/ 2181225 h 2181225"/>
                  <a:gd name="connsiteX5" fmla="*/ 0 w 2200275"/>
                  <a:gd name="connsiteY5" fmla="*/ 2116323 h 2181225"/>
                  <a:gd name="connsiteX6" fmla="*/ 0 w 2200275"/>
                  <a:gd name="connsiteY6" fmla="*/ 69664 h 2181225"/>
                  <a:gd name="connsiteX7" fmla="*/ 64902 w 2200275"/>
                  <a:gd name="connsiteY7" fmla="*/ 4762 h 2181225"/>
                  <a:gd name="connsiteX8" fmla="*/ 604838 w 2200275"/>
                  <a:gd name="connsiteY8" fmla="*/ 0 h 2181225"/>
                  <a:gd name="connsiteX0" fmla="*/ 2200275 w 2200275"/>
                  <a:gd name="connsiteY0" fmla="*/ 1595437 h 2181225"/>
                  <a:gd name="connsiteX1" fmla="*/ 2200275 w 2200275"/>
                  <a:gd name="connsiteY1" fmla="*/ 2116323 h 2181225"/>
                  <a:gd name="connsiteX2" fmla="*/ 2135373 w 2200275"/>
                  <a:gd name="connsiteY2" fmla="*/ 2181225 h 2181225"/>
                  <a:gd name="connsiteX3" fmla="*/ 64902 w 2200275"/>
                  <a:gd name="connsiteY3" fmla="*/ 2181225 h 2181225"/>
                  <a:gd name="connsiteX4" fmla="*/ 0 w 2200275"/>
                  <a:gd name="connsiteY4" fmla="*/ 2116323 h 2181225"/>
                  <a:gd name="connsiteX5" fmla="*/ 0 w 2200275"/>
                  <a:gd name="connsiteY5" fmla="*/ 69664 h 2181225"/>
                  <a:gd name="connsiteX6" fmla="*/ 64902 w 2200275"/>
                  <a:gd name="connsiteY6" fmla="*/ 4762 h 2181225"/>
                  <a:gd name="connsiteX7" fmla="*/ 604838 w 2200275"/>
                  <a:gd name="connsiteY7" fmla="*/ 0 h 2181225"/>
                  <a:gd name="connsiteX0" fmla="*/ 2200275 w 2200275"/>
                  <a:gd name="connsiteY0" fmla="*/ 1647824 h 2181225"/>
                  <a:gd name="connsiteX1" fmla="*/ 2200275 w 2200275"/>
                  <a:gd name="connsiteY1" fmla="*/ 2116323 h 2181225"/>
                  <a:gd name="connsiteX2" fmla="*/ 2135373 w 2200275"/>
                  <a:gd name="connsiteY2" fmla="*/ 2181225 h 2181225"/>
                  <a:gd name="connsiteX3" fmla="*/ 64902 w 2200275"/>
                  <a:gd name="connsiteY3" fmla="*/ 2181225 h 2181225"/>
                  <a:gd name="connsiteX4" fmla="*/ 0 w 2200275"/>
                  <a:gd name="connsiteY4" fmla="*/ 2116323 h 2181225"/>
                  <a:gd name="connsiteX5" fmla="*/ 0 w 2200275"/>
                  <a:gd name="connsiteY5" fmla="*/ 69664 h 2181225"/>
                  <a:gd name="connsiteX6" fmla="*/ 64902 w 2200275"/>
                  <a:gd name="connsiteY6" fmla="*/ 4762 h 2181225"/>
                  <a:gd name="connsiteX7" fmla="*/ 604838 w 2200275"/>
                  <a:gd name="connsiteY7" fmla="*/ 0 h 2181225"/>
                  <a:gd name="connsiteX0" fmla="*/ 2200275 w 2200275"/>
                  <a:gd name="connsiteY0" fmla="*/ 1647824 h 2181225"/>
                  <a:gd name="connsiteX1" fmla="*/ 2200275 w 2200275"/>
                  <a:gd name="connsiteY1" fmla="*/ 2116323 h 2181225"/>
                  <a:gd name="connsiteX2" fmla="*/ 2135373 w 2200275"/>
                  <a:gd name="connsiteY2" fmla="*/ 2181225 h 2181225"/>
                  <a:gd name="connsiteX3" fmla="*/ 64902 w 2200275"/>
                  <a:gd name="connsiteY3" fmla="*/ 2181225 h 2181225"/>
                  <a:gd name="connsiteX4" fmla="*/ 0 w 2200275"/>
                  <a:gd name="connsiteY4" fmla="*/ 2116323 h 2181225"/>
                  <a:gd name="connsiteX5" fmla="*/ 0 w 2200275"/>
                  <a:gd name="connsiteY5" fmla="*/ 69664 h 2181225"/>
                  <a:gd name="connsiteX6" fmla="*/ 64902 w 2200275"/>
                  <a:gd name="connsiteY6" fmla="*/ 4762 h 2181225"/>
                  <a:gd name="connsiteX7" fmla="*/ 833438 w 2200275"/>
                  <a:gd name="connsiteY7" fmla="*/ 0 h 2181225"/>
                  <a:gd name="connsiteX0" fmla="*/ 2200275 w 2200275"/>
                  <a:gd name="connsiteY0" fmla="*/ 1647824 h 2181225"/>
                  <a:gd name="connsiteX1" fmla="*/ 2200275 w 2200275"/>
                  <a:gd name="connsiteY1" fmla="*/ 2116323 h 2181225"/>
                  <a:gd name="connsiteX2" fmla="*/ 2135373 w 2200275"/>
                  <a:gd name="connsiteY2" fmla="*/ 2181225 h 2181225"/>
                  <a:gd name="connsiteX3" fmla="*/ 64902 w 2200275"/>
                  <a:gd name="connsiteY3" fmla="*/ 2181225 h 2181225"/>
                  <a:gd name="connsiteX4" fmla="*/ 0 w 2200275"/>
                  <a:gd name="connsiteY4" fmla="*/ 2116323 h 2181225"/>
                  <a:gd name="connsiteX5" fmla="*/ 0 w 2200275"/>
                  <a:gd name="connsiteY5" fmla="*/ 69664 h 2181225"/>
                  <a:gd name="connsiteX6" fmla="*/ 64902 w 2200275"/>
                  <a:gd name="connsiteY6" fmla="*/ 4762 h 2181225"/>
                  <a:gd name="connsiteX7" fmla="*/ 833438 w 2200275"/>
                  <a:gd name="connsiteY7" fmla="*/ 0 h 2181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00275" h="2181225">
                    <a:moveTo>
                      <a:pt x="2200275" y="1647824"/>
                    </a:moveTo>
                    <a:lnTo>
                      <a:pt x="2200275" y="2116323"/>
                    </a:lnTo>
                    <a:cubicBezTo>
                      <a:pt x="2200275" y="2152167"/>
                      <a:pt x="2171217" y="2181225"/>
                      <a:pt x="2135373" y="2181225"/>
                    </a:cubicBezTo>
                    <a:lnTo>
                      <a:pt x="64902" y="2181225"/>
                    </a:lnTo>
                    <a:cubicBezTo>
                      <a:pt x="29058" y="2181225"/>
                      <a:pt x="0" y="2152167"/>
                      <a:pt x="0" y="2116323"/>
                    </a:cubicBezTo>
                    <a:lnTo>
                      <a:pt x="0" y="69664"/>
                    </a:lnTo>
                    <a:cubicBezTo>
                      <a:pt x="0" y="33820"/>
                      <a:pt x="29058" y="4762"/>
                      <a:pt x="64902" y="4762"/>
                    </a:cubicBezTo>
                    <a:lnTo>
                      <a:pt x="833438" y="0"/>
                    </a:lnTo>
                  </a:path>
                </a:pathLst>
              </a:custGeom>
              <a:noFill/>
              <a:ln w="28575">
                <a:solidFill>
                  <a:srgbClr val="FB771E"/>
                </a:solidFill>
                <a:headEnd type="oval" w="lg" len="lg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6B37B9BB-22E2-3661-25ED-E75855E91FF8}"/>
                  </a:ext>
                </a:extLst>
              </p:cNvPr>
              <p:cNvSpPr/>
              <p:nvPr/>
            </p:nvSpPr>
            <p:spPr>
              <a:xfrm>
                <a:off x="639995" y="3657490"/>
                <a:ext cx="2389413" cy="23240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ook Antiqua" panose="02040602050305030304" pitchFamily="18" charset="0"/>
                    <a:ea typeface="+mn-ea"/>
                    <a:cs typeface="+mn-cs"/>
                  </a:rPr>
                  <a:t>Deposit Insurance developed out of the need to protect vulnerable, uninformed small depositors</a:t>
                </a:r>
                <a:r>
                  <a: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ook Antiqua" panose="02040602050305030304" pitchFamily="18" charset="0"/>
                    <a:ea typeface="+mn-ea"/>
                    <a:cs typeface="+mn-cs"/>
                  </a:rPr>
                  <a:t>. Started in the USA in the 1930s.</a:t>
                </a:r>
              </a:p>
              <a:p>
                <a:pPr marL="0" marR="0" lvl="0" indent="0" algn="l" defTabSz="6858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9AE1DF30-BD27-6208-F62E-C5391AD27DA9}"/>
                </a:ext>
              </a:extLst>
            </p:cNvPr>
            <p:cNvGrpSpPr/>
            <p:nvPr/>
          </p:nvGrpSpPr>
          <p:grpSpPr>
            <a:xfrm>
              <a:off x="1109075" y="1640114"/>
              <a:ext cx="1788134" cy="1917422"/>
              <a:chOff x="1466850" y="1925222"/>
              <a:chExt cx="1324621" cy="1420397"/>
            </a:xfrm>
          </p:grpSpPr>
          <p:sp>
            <p:nvSpPr>
              <p:cNvPr id="42" name="Freeform 37">
                <a:extLst>
                  <a:ext uri="{FF2B5EF4-FFF2-40B4-BE49-F238E27FC236}">
                    <a16:creationId xmlns:a16="http://schemas.microsoft.com/office/drawing/2014/main" id="{4AD10BAB-7A97-9130-EAC6-8F158B7C5C78}"/>
                  </a:ext>
                </a:extLst>
              </p:cNvPr>
              <p:cNvSpPr/>
              <p:nvPr/>
            </p:nvSpPr>
            <p:spPr>
              <a:xfrm>
                <a:off x="1466850" y="1925222"/>
                <a:ext cx="1324621" cy="1420397"/>
              </a:xfrm>
              <a:custGeom>
                <a:avLst/>
                <a:gdLst>
                  <a:gd name="connsiteX0" fmla="*/ 609600 w 1219200"/>
                  <a:gd name="connsiteY0" fmla="*/ 167738 h 1420397"/>
                  <a:gd name="connsiteX1" fmla="*/ 167738 w 1219200"/>
                  <a:gd name="connsiteY1" fmla="*/ 609600 h 1420397"/>
                  <a:gd name="connsiteX2" fmla="*/ 609600 w 1219200"/>
                  <a:gd name="connsiteY2" fmla="*/ 1051462 h 1420397"/>
                  <a:gd name="connsiteX3" fmla="*/ 1051462 w 1219200"/>
                  <a:gd name="connsiteY3" fmla="*/ 609600 h 1420397"/>
                  <a:gd name="connsiteX4" fmla="*/ 609600 w 1219200"/>
                  <a:gd name="connsiteY4" fmla="*/ 167738 h 1420397"/>
                  <a:gd name="connsiteX5" fmla="*/ 609600 w 1219200"/>
                  <a:gd name="connsiteY5" fmla="*/ 0 h 1420397"/>
                  <a:gd name="connsiteX6" fmla="*/ 1219200 w 1219200"/>
                  <a:gd name="connsiteY6" fmla="*/ 609600 h 1420397"/>
                  <a:gd name="connsiteX7" fmla="*/ 846884 w 1219200"/>
                  <a:gd name="connsiteY7" fmla="*/ 1171295 h 1420397"/>
                  <a:gd name="connsiteX8" fmla="*/ 757085 w 1219200"/>
                  <a:gd name="connsiteY8" fmla="*/ 1199170 h 1420397"/>
                  <a:gd name="connsiteX9" fmla="*/ 609600 w 1219200"/>
                  <a:gd name="connsiteY9" fmla="*/ 1420397 h 1420397"/>
                  <a:gd name="connsiteX10" fmla="*/ 462115 w 1219200"/>
                  <a:gd name="connsiteY10" fmla="*/ 1199170 h 1420397"/>
                  <a:gd name="connsiteX11" fmla="*/ 372316 w 1219200"/>
                  <a:gd name="connsiteY11" fmla="*/ 1171295 h 1420397"/>
                  <a:gd name="connsiteX12" fmla="*/ 0 w 1219200"/>
                  <a:gd name="connsiteY12" fmla="*/ 609600 h 1420397"/>
                  <a:gd name="connsiteX13" fmla="*/ 609600 w 1219200"/>
                  <a:gd name="connsiteY13" fmla="*/ 0 h 1420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19200" h="1420397">
                    <a:moveTo>
                      <a:pt x="609600" y="167738"/>
                    </a:moveTo>
                    <a:cubicBezTo>
                      <a:pt x="365566" y="167738"/>
                      <a:pt x="167738" y="365566"/>
                      <a:pt x="167738" y="609600"/>
                    </a:cubicBezTo>
                    <a:cubicBezTo>
                      <a:pt x="167738" y="853634"/>
                      <a:pt x="365566" y="1051462"/>
                      <a:pt x="609600" y="1051462"/>
                    </a:cubicBezTo>
                    <a:cubicBezTo>
                      <a:pt x="853634" y="1051462"/>
                      <a:pt x="1051462" y="853634"/>
                      <a:pt x="1051462" y="609600"/>
                    </a:cubicBezTo>
                    <a:cubicBezTo>
                      <a:pt x="1051462" y="365566"/>
                      <a:pt x="853634" y="167738"/>
                      <a:pt x="609600" y="167738"/>
                    </a:cubicBezTo>
                    <a:close/>
                    <a:moveTo>
                      <a:pt x="609600" y="0"/>
                    </a:moveTo>
                    <a:cubicBezTo>
                      <a:pt x="946273" y="0"/>
                      <a:pt x="1219200" y="272927"/>
                      <a:pt x="1219200" y="609600"/>
                    </a:cubicBezTo>
                    <a:cubicBezTo>
                      <a:pt x="1219200" y="862105"/>
                      <a:pt x="1065679" y="1078752"/>
                      <a:pt x="846884" y="1171295"/>
                    </a:cubicBezTo>
                    <a:lnTo>
                      <a:pt x="757085" y="1199170"/>
                    </a:lnTo>
                    <a:lnTo>
                      <a:pt x="609600" y="1420397"/>
                    </a:lnTo>
                    <a:lnTo>
                      <a:pt x="462115" y="1199170"/>
                    </a:lnTo>
                    <a:lnTo>
                      <a:pt x="372316" y="1171295"/>
                    </a:lnTo>
                    <a:cubicBezTo>
                      <a:pt x="153522" y="1078752"/>
                      <a:pt x="0" y="862105"/>
                      <a:pt x="0" y="609600"/>
                    </a:cubicBezTo>
                    <a:cubicBezTo>
                      <a:pt x="0" y="272927"/>
                      <a:pt x="272927" y="0"/>
                      <a:pt x="60960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B771E"/>
                  </a:gs>
                  <a:gs pos="100000">
                    <a:srgbClr val="DA5B04"/>
                  </a:gs>
                </a:gsLst>
                <a:lin ang="162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A3226239-3B1E-4225-D59D-7E2A23E2787D}"/>
                  </a:ext>
                </a:extLst>
              </p:cNvPr>
              <p:cNvSpPr/>
              <p:nvPr/>
            </p:nvSpPr>
            <p:spPr>
              <a:xfrm>
                <a:off x="1628410" y="2086783"/>
                <a:ext cx="896081" cy="89608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innerShdw blurRad="38100" dist="50800" dir="10800000">
                  <a:prstClr val="black">
                    <a:alpha val="27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64901E5E-6EFB-2876-957B-D6BD275F6374}"/>
              </a:ext>
            </a:extLst>
          </p:cNvPr>
          <p:cNvGrpSpPr/>
          <p:nvPr/>
        </p:nvGrpSpPr>
        <p:grpSpPr>
          <a:xfrm>
            <a:off x="3972952" y="1143000"/>
            <a:ext cx="3496265" cy="4851527"/>
            <a:chOff x="3444386" y="1640114"/>
            <a:chExt cx="2492375" cy="4319314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5EFDF190-AE45-6C13-0640-80E3FA5EBDDF}"/>
                </a:ext>
              </a:extLst>
            </p:cNvPr>
            <p:cNvGrpSpPr/>
            <p:nvPr/>
          </p:nvGrpSpPr>
          <p:grpSpPr>
            <a:xfrm>
              <a:off x="3444386" y="3528838"/>
              <a:ext cx="2492375" cy="2430590"/>
              <a:chOff x="3444386" y="3528838"/>
              <a:chExt cx="2492375" cy="2430590"/>
            </a:xfrm>
          </p:grpSpPr>
          <p:sp>
            <p:nvSpPr>
              <p:cNvPr id="59" name="Rounded Rectangle 2">
                <a:extLst>
                  <a:ext uri="{FF2B5EF4-FFF2-40B4-BE49-F238E27FC236}">
                    <a16:creationId xmlns:a16="http://schemas.microsoft.com/office/drawing/2014/main" id="{17A3D5F4-B643-E656-1B83-DFBCB8937DB7}"/>
                  </a:ext>
                </a:extLst>
              </p:cNvPr>
              <p:cNvSpPr/>
              <p:nvPr/>
            </p:nvSpPr>
            <p:spPr>
              <a:xfrm>
                <a:off x="3444386" y="3528838"/>
                <a:ext cx="2492375" cy="2427287"/>
              </a:xfrm>
              <a:custGeom>
                <a:avLst/>
                <a:gdLst>
                  <a:gd name="connsiteX0" fmla="*/ 0 w 2200275"/>
                  <a:gd name="connsiteY0" fmla="*/ 64902 h 2176463"/>
                  <a:gd name="connsiteX1" fmla="*/ 64902 w 2200275"/>
                  <a:gd name="connsiteY1" fmla="*/ 0 h 2176463"/>
                  <a:gd name="connsiteX2" fmla="*/ 2135373 w 2200275"/>
                  <a:gd name="connsiteY2" fmla="*/ 0 h 2176463"/>
                  <a:gd name="connsiteX3" fmla="*/ 2200275 w 2200275"/>
                  <a:gd name="connsiteY3" fmla="*/ 64902 h 2176463"/>
                  <a:gd name="connsiteX4" fmla="*/ 2200275 w 2200275"/>
                  <a:gd name="connsiteY4" fmla="*/ 2111561 h 2176463"/>
                  <a:gd name="connsiteX5" fmla="*/ 2135373 w 2200275"/>
                  <a:gd name="connsiteY5" fmla="*/ 2176463 h 2176463"/>
                  <a:gd name="connsiteX6" fmla="*/ 64902 w 2200275"/>
                  <a:gd name="connsiteY6" fmla="*/ 2176463 h 2176463"/>
                  <a:gd name="connsiteX7" fmla="*/ 0 w 2200275"/>
                  <a:gd name="connsiteY7" fmla="*/ 2111561 h 2176463"/>
                  <a:gd name="connsiteX8" fmla="*/ 0 w 2200275"/>
                  <a:gd name="connsiteY8" fmla="*/ 64902 h 2176463"/>
                  <a:gd name="connsiteX0" fmla="*/ 0 w 2200275"/>
                  <a:gd name="connsiteY0" fmla="*/ 64902 h 2176463"/>
                  <a:gd name="connsiteX1" fmla="*/ 64902 w 2200275"/>
                  <a:gd name="connsiteY1" fmla="*/ 0 h 2176463"/>
                  <a:gd name="connsiteX2" fmla="*/ 1495425 w 2200275"/>
                  <a:gd name="connsiteY2" fmla="*/ 0 h 2176463"/>
                  <a:gd name="connsiteX3" fmla="*/ 2135373 w 2200275"/>
                  <a:gd name="connsiteY3" fmla="*/ 0 h 2176463"/>
                  <a:gd name="connsiteX4" fmla="*/ 2200275 w 2200275"/>
                  <a:gd name="connsiteY4" fmla="*/ 64902 h 2176463"/>
                  <a:gd name="connsiteX5" fmla="*/ 2200275 w 2200275"/>
                  <a:gd name="connsiteY5" fmla="*/ 2111561 h 2176463"/>
                  <a:gd name="connsiteX6" fmla="*/ 2135373 w 2200275"/>
                  <a:gd name="connsiteY6" fmla="*/ 2176463 h 2176463"/>
                  <a:gd name="connsiteX7" fmla="*/ 64902 w 2200275"/>
                  <a:gd name="connsiteY7" fmla="*/ 2176463 h 2176463"/>
                  <a:gd name="connsiteX8" fmla="*/ 0 w 2200275"/>
                  <a:gd name="connsiteY8" fmla="*/ 2111561 h 2176463"/>
                  <a:gd name="connsiteX9" fmla="*/ 0 w 2200275"/>
                  <a:gd name="connsiteY9" fmla="*/ 64902 h 2176463"/>
                  <a:gd name="connsiteX0" fmla="*/ 2200275 w 2291715"/>
                  <a:gd name="connsiteY0" fmla="*/ 64902 h 2176463"/>
                  <a:gd name="connsiteX1" fmla="*/ 2200275 w 2291715"/>
                  <a:gd name="connsiteY1" fmla="*/ 2111561 h 2176463"/>
                  <a:gd name="connsiteX2" fmla="*/ 2135373 w 2291715"/>
                  <a:gd name="connsiteY2" fmla="*/ 2176463 h 2176463"/>
                  <a:gd name="connsiteX3" fmla="*/ 64902 w 2291715"/>
                  <a:gd name="connsiteY3" fmla="*/ 2176463 h 2176463"/>
                  <a:gd name="connsiteX4" fmla="*/ 0 w 2291715"/>
                  <a:gd name="connsiteY4" fmla="*/ 2111561 h 2176463"/>
                  <a:gd name="connsiteX5" fmla="*/ 0 w 2291715"/>
                  <a:gd name="connsiteY5" fmla="*/ 64902 h 2176463"/>
                  <a:gd name="connsiteX6" fmla="*/ 64902 w 2291715"/>
                  <a:gd name="connsiteY6" fmla="*/ 0 h 2176463"/>
                  <a:gd name="connsiteX7" fmla="*/ 1495425 w 2291715"/>
                  <a:gd name="connsiteY7" fmla="*/ 0 h 2176463"/>
                  <a:gd name="connsiteX8" fmla="*/ 2135373 w 2291715"/>
                  <a:gd name="connsiteY8" fmla="*/ 0 h 2176463"/>
                  <a:gd name="connsiteX9" fmla="*/ 2291715 w 2291715"/>
                  <a:gd name="connsiteY9" fmla="*/ 156342 h 2176463"/>
                  <a:gd name="connsiteX0" fmla="*/ 2200275 w 2200275"/>
                  <a:gd name="connsiteY0" fmla="*/ 64902 h 2176463"/>
                  <a:gd name="connsiteX1" fmla="*/ 2200275 w 2200275"/>
                  <a:gd name="connsiteY1" fmla="*/ 2111561 h 2176463"/>
                  <a:gd name="connsiteX2" fmla="*/ 2135373 w 2200275"/>
                  <a:gd name="connsiteY2" fmla="*/ 2176463 h 2176463"/>
                  <a:gd name="connsiteX3" fmla="*/ 64902 w 2200275"/>
                  <a:gd name="connsiteY3" fmla="*/ 2176463 h 2176463"/>
                  <a:gd name="connsiteX4" fmla="*/ 0 w 2200275"/>
                  <a:gd name="connsiteY4" fmla="*/ 2111561 h 2176463"/>
                  <a:gd name="connsiteX5" fmla="*/ 0 w 2200275"/>
                  <a:gd name="connsiteY5" fmla="*/ 64902 h 2176463"/>
                  <a:gd name="connsiteX6" fmla="*/ 64902 w 2200275"/>
                  <a:gd name="connsiteY6" fmla="*/ 0 h 2176463"/>
                  <a:gd name="connsiteX7" fmla="*/ 1495425 w 2200275"/>
                  <a:gd name="connsiteY7" fmla="*/ 0 h 2176463"/>
                  <a:gd name="connsiteX8" fmla="*/ 2135373 w 2200275"/>
                  <a:gd name="connsiteY8" fmla="*/ 0 h 2176463"/>
                  <a:gd name="connsiteX0" fmla="*/ 2200275 w 2200275"/>
                  <a:gd name="connsiteY0" fmla="*/ 64902 h 2176463"/>
                  <a:gd name="connsiteX1" fmla="*/ 2200275 w 2200275"/>
                  <a:gd name="connsiteY1" fmla="*/ 2111561 h 2176463"/>
                  <a:gd name="connsiteX2" fmla="*/ 2135373 w 2200275"/>
                  <a:gd name="connsiteY2" fmla="*/ 2176463 h 2176463"/>
                  <a:gd name="connsiteX3" fmla="*/ 64902 w 2200275"/>
                  <a:gd name="connsiteY3" fmla="*/ 2176463 h 2176463"/>
                  <a:gd name="connsiteX4" fmla="*/ 0 w 2200275"/>
                  <a:gd name="connsiteY4" fmla="*/ 2111561 h 2176463"/>
                  <a:gd name="connsiteX5" fmla="*/ 0 w 2200275"/>
                  <a:gd name="connsiteY5" fmla="*/ 64902 h 2176463"/>
                  <a:gd name="connsiteX6" fmla="*/ 64902 w 2200275"/>
                  <a:gd name="connsiteY6" fmla="*/ 0 h 2176463"/>
                  <a:gd name="connsiteX7" fmla="*/ 1495425 w 2200275"/>
                  <a:gd name="connsiteY7" fmla="*/ 0 h 2176463"/>
                  <a:gd name="connsiteX0" fmla="*/ 2200275 w 2200275"/>
                  <a:gd name="connsiteY0" fmla="*/ 69664 h 2181225"/>
                  <a:gd name="connsiteX1" fmla="*/ 2200275 w 2200275"/>
                  <a:gd name="connsiteY1" fmla="*/ 2116323 h 2181225"/>
                  <a:gd name="connsiteX2" fmla="*/ 2135373 w 2200275"/>
                  <a:gd name="connsiteY2" fmla="*/ 2181225 h 2181225"/>
                  <a:gd name="connsiteX3" fmla="*/ 64902 w 2200275"/>
                  <a:gd name="connsiteY3" fmla="*/ 2181225 h 2181225"/>
                  <a:gd name="connsiteX4" fmla="*/ 0 w 2200275"/>
                  <a:gd name="connsiteY4" fmla="*/ 2116323 h 2181225"/>
                  <a:gd name="connsiteX5" fmla="*/ 0 w 2200275"/>
                  <a:gd name="connsiteY5" fmla="*/ 69664 h 2181225"/>
                  <a:gd name="connsiteX6" fmla="*/ 64902 w 2200275"/>
                  <a:gd name="connsiteY6" fmla="*/ 4762 h 2181225"/>
                  <a:gd name="connsiteX7" fmla="*/ 604838 w 2200275"/>
                  <a:gd name="connsiteY7" fmla="*/ 0 h 2181225"/>
                  <a:gd name="connsiteX8" fmla="*/ 1495425 w 2200275"/>
                  <a:gd name="connsiteY8" fmla="*/ 4762 h 2181225"/>
                  <a:gd name="connsiteX0" fmla="*/ 2200275 w 2200275"/>
                  <a:gd name="connsiteY0" fmla="*/ 69664 h 2181225"/>
                  <a:gd name="connsiteX1" fmla="*/ 2200275 w 2200275"/>
                  <a:gd name="connsiteY1" fmla="*/ 2116323 h 2181225"/>
                  <a:gd name="connsiteX2" fmla="*/ 2135373 w 2200275"/>
                  <a:gd name="connsiteY2" fmla="*/ 2181225 h 2181225"/>
                  <a:gd name="connsiteX3" fmla="*/ 64902 w 2200275"/>
                  <a:gd name="connsiteY3" fmla="*/ 2181225 h 2181225"/>
                  <a:gd name="connsiteX4" fmla="*/ 0 w 2200275"/>
                  <a:gd name="connsiteY4" fmla="*/ 2116323 h 2181225"/>
                  <a:gd name="connsiteX5" fmla="*/ 0 w 2200275"/>
                  <a:gd name="connsiteY5" fmla="*/ 69664 h 2181225"/>
                  <a:gd name="connsiteX6" fmla="*/ 64902 w 2200275"/>
                  <a:gd name="connsiteY6" fmla="*/ 4762 h 2181225"/>
                  <a:gd name="connsiteX7" fmla="*/ 604838 w 2200275"/>
                  <a:gd name="connsiteY7" fmla="*/ 0 h 2181225"/>
                  <a:gd name="connsiteX0" fmla="*/ 2200275 w 2200275"/>
                  <a:gd name="connsiteY0" fmla="*/ 69664 h 2181225"/>
                  <a:gd name="connsiteX1" fmla="*/ 2200275 w 2200275"/>
                  <a:gd name="connsiteY1" fmla="*/ 1595437 h 2181225"/>
                  <a:gd name="connsiteX2" fmla="*/ 2200275 w 2200275"/>
                  <a:gd name="connsiteY2" fmla="*/ 2116323 h 2181225"/>
                  <a:gd name="connsiteX3" fmla="*/ 2135373 w 2200275"/>
                  <a:gd name="connsiteY3" fmla="*/ 2181225 h 2181225"/>
                  <a:gd name="connsiteX4" fmla="*/ 64902 w 2200275"/>
                  <a:gd name="connsiteY4" fmla="*/ 2181225 h 2181225"/>
                  <a:gd name="connsiteX5" fmla="*/ 0 w 2200275"/>
                  <a:gd name="connsiteY5" fmla="*/ 2116323 h 2181225"/>
                  <a:gd name="connsiteX6" fmla="*/ 0 w 2200275"/>
                  <a:gd name="connsiteY6" fmla="*/ 69664 h 2181225"/>
                  <a:gd name="connsiteX7" fmla="*/ 64902 w 2200275"/>
                  <a:gd name="connsiteY7" fmla="*/ 4762 h 2181225"/>
                  <a:gd name="connsiteX8" fmla="*/ 604838 w 2200275"/>
                  <a:gd name="connsiteY8" fmla="*/ 0 h 2181225"/>
                  <a:gd name="connsiteX0" fmla="*/ 2200275 w 2200275"/>
                  <a:gd name="connsiteY0" fmla="*/ 1595437 h 2181225"/>
                  <a:gd name="connsiteX1" fmla="*/ 2200275 w 2200275"/>
                  <a:gd name="connsiteY1" fmla="*/ 2116323 h 2181225"/>
                  <a:gd name="connsiteX2" fmla="*/ 2135373 w 2200275"/>
                  <a:gd name="connsiteY2" fmla="*/ 2181225 h 2181225"/>
                  <a:gd name="connsiteX3" fmla="*/ 64902 w 2200275"/>
                  <a:gd name="connsiteY3" fmla="*/ 2181225 h 2181225"/>
                  <a:gd name="connsiteX4" fmla="*/ 0 w 2200275"/>
                  <a:gd name="connsiteY4" fmla="*/ 2116323 h 2181225"/>
                  <a:gd name="connsiteX5" fmla="*/ 0 w 2200275"/>
                  <a:gd name="connsiteY5" fmla="*/ 69664 h 2181225"/>
                  <a:gd name="connsiteX6" fmla="*/ 64902 w 2200275"/>
                  <a:gd name="connsiteY6" fmla="*/ 4762 h 2181225"/>
                  <a:gd name="connsiteX7" fmla="*/ 604838 w 2200275"/>
                  <a:gd name="connsiteY7" fmla="*/ 0 h 2181225"/>
                  <a:gd name="connsiteX0" fmla="*/ 2200275 w 2200275"/>
                  <a:gd name="connsiteY0" fmla="*/ 1647824 h 2181225"/>
                  <a:gd name="connsiteX1" fmla="*/ 2200275 w 2200275"/>
                  <a:gd name="connsiteY1" fmla="*/ 2116323 h 2181225"/>
                  <a:gd name="connsiteX2" fmla="*/ 2135373 w 2200275"/>
                  <a:gd name="connsiteY2" fmla="*/ 2181225 h 2181225"/>
                  <a:gd name="connsiteX3" fmla="*/ 64902 w 2200275"/>
                  <a:gd name="connsiteY3" fmla="*/ 2181225 h 2181225"/>
                  <a:gd name="connsiteX4" fmla="*/ 0 w 2200275"/>
                  <a:gd name="connsiteY4" fmla="*/ 2116323 h 2181225"/>
                  <a:gd name="connsiteX5" fmla="*/ 0 w 2200275"/>
                  <a:gd name="connsiteY5" fmla="*/ 69664 h 2181225"/>
                  <a:gd name="connsiteX6" fmla="*/ 64902 w 2200275"/>
                  <a:gd name="connsiteY6" fmla="*/ 4762 h 2181225"/>
                  <a:gd name="connsiteX7" fmla="*/ 604838 w 2200275"/>
                  <a:gd name="connsiteY7" fmla="*/ 0 h 2181225"/>
                  <a:gd name="connsiteX0" fmla="*/ 2200275 w 2200275"/>
                  <a:gd name="connsiteY0" fmla="*/ 1647824 h 2181225"/>
                  <a:gd name="connsiteX1" fmla="*/ 2200275 w 2200275"/>
                  <a:gd name="connsiteY1" fmla="*/ 2116323 h 2181225"/>
                  <a:gd name="connsiteX2" fmla="*/ 2135373 w 2200275"/>
                  <a:gd name="connsiteY2" fmla="*/ 2181225 h 2181225"/>
                  <a:gd name="connsiteX3" fmla="*/ 64902 w 2200275"/>
                  <a:gd name="connsiteY3" fmla="*/ 2181225 h 2181225"/>
                  <a:gd name="connsiteX4" fmla="*/ 0 w 2200275"/>
                  <a:gd name="connsiteY4" fmla="*/ 2116323 h 2181225"/>
                  <a:gd name="connsiteX5" fmla="*/ 0 w 2200275"/>
                  <a:gd name="connsiteY5" fmla="*/ 69664 h 2181225"/>
                  <a:gd name="connsiteX6" fmla="*/ 64902 w 2200275"/>
                  <a:gd name="connsiteY6" fmla="*/ 4762 h 2181225"/>
                  <a:gd name="connsiteX7" fmla="*/ 833438 w 2200275"/>
                  <a:gd name="connsiteY7" fmla="*/ 0 h 2181225"/>
                  <a:gd name="connsiteX0" fmla="*/ 2200275 w 2200275"/>
                  <a:gd name="connsiteY0" fmla="*/ 1647824 h 2181225"/>
                  <a:gd name="connsiteX1" fmla="*/ 2200275 w 2200275"/>
                  <a:gd name="connsiteY1" fmla="*/ 2116323 h 2181225"/>
                  <a:gd name="connsiteX2" fmla="*/ 2135373 w 2200275"/>
                  <a:gd name="connsiteY2" fmla="*/ 2181225 h 2181225"/>
                  <a:gd name="connsiteX3" fmla="*/ 64902 w 2200275"/>
                  <a:gd name="connsiteY3" fmla="*/ 2181225 h 2181225"/>
                  <a:gd name="connsiteX4" fmla="*/ 0 w 2200275"/>
                  <a:gd name="connsiteY4" fmla="*/ 2116323 h 2181225"/>
                  <a:gd name="connsiteX5" fmla="*/ 0 w 2200275"/>
                  <a:gd name="connsiteY5" fmla="*/ 69664 h 2181225"/>
                  <a:gd name="connsiteX6" fmla="*/ 64902 w 2200275"/>
                  <a:gd name="connsiteY6" fmla="*/ 4762 h 2181225"/>
                  <a:gd name="connsiteX7" fmla="*/ 833438 w 2200275"/>
                  <a:gd name="connsiteY7" fmla="*/ 0 h 2181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00275" h="2181225">
                    <a:moveTo>
                      <a:pt x="2200275" y="1647824"/>
                    </a:moveTo>
                    <a:lnTo>
                      <a:pt x="2200275" y="2116323"/>
                    </a:lnTo>
                    <a:cubicBezTo>
                      <a:pt x="2200275" y="2152167"/>
                      <a:pt x="2171217" y="2181225"/>
                      <a:pt x="2135373" y="2181225"/>
                    </a:cubicBezTo>
                    <a:lnTo>
                      <a:pt x="64902" y="2181225"/>
                    </a:lnTo>
                    <a:cubicBezTo>
                      <a:pt x="29058" y="2181225"/>
                      <a:pt x="0" y="2152167"/>
                      <a:pt x="0" y="2116323"/>
                    </a:cubicBezTo>
                    <a:lnTo>
                      <a:pt x="0" y="69664"/>
                    </a:lnTo>
                    <a:cubicBezTo>
                      <a:pt x="0" y="33820"/>
                      <a:pt x="29058" y="4762"/>
                      <a:pt x="64902" y="4762"/>
                    </a:cubicBezTo>
                    <a:lnTo>
                      <a:pt x="833438" y="0"/>
                    </a:lnTo>
                  </a:path>
                </a:pathLst>
              </a:custGeom>
              <a:noFill/>
              <a:ln w="28575">
                <a:solidFill>
                  <a:srgbClr val="EB2D2D"/>
                </a:solidFill>
                <a:headEnd type="oval" w="lg" len="lg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D1FF51F3-7526-D709-9C19-8FBC55B26AD3}"/>
                  </a:ext>
                </a:extLst>
              </p:cNvPr>
              <p:cNvSpPr/>
              <p:nvPr/>
            </p:nvSpPr>
            <p:spPr>
              <a:xfrm>
                <a:off x="3466007" y="3685117"/>
                <a:ext cx="2204557" cy="22743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spcBef>
                    <a:spcPct val="0"/>
                  </a:spcBef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ook Antiqua" panose="02040602050305030304" pitchFamily="18" charset="0"/>
                    <a:ea typeface="+mn-ea"/>
                    <a:cs typeface="+mn-cs"/>
                  </a:rPr>
                  <a:t>In 2002 the International Association of Deposit (IADI) insurers was created. </a:t>
                </a:r>
                <a:r>
                  <a:rPr lang="en-US" sz="2000" dirty="0">
                    <a:solidFill>
                      <a:prstClr val="black"/>
                    </a:solidFill>
                    <a:latin typeface="Book Antiqua" panose="02040602050305030304" pitchFamily="18" charset="0"/>
                  </a:rPr>
                  <a:t>IADI issues and regularly reviews the c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ook Antiqua" panose="02040602050305030304" pitchFamily="18" charset="0"/>
                    <a:ea typeface="+mn-ea"/>
                    <a:cs typeface="+mn-cs"/>
                  </a:rPr>
                  <a:t>ore principles that guide operations of deposit </a:t>
                </a:r>
                <a:r>
                  <a:rPr lang="en-US" sz="2000" dirty="0">
                    <a:solidFill>
                      <a:prstClr val="black"/>
                    </a:solidFill>
                    <a:latin typeface="Book Antiqua" panose="02040602050305030304" pitchFamily="18" charset="0"/>
                  </a:rPr>
                  <a:t>i</a:t>
                </a:r>
                <a:r>
                  <a:rPr kumimoji="0" lang="en-US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ook Antiqua" panose="02040602050305030304" pitchFamily="18" charset="0"/>
                    <a:ea typeface="+mn-ea"/>
                    <a:cs typeface="+mn-cs"/>
                  </a:rPr>
                  <a:t>nsurance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ook Antiqua" panose="02040602050305030304" pitchFamily="18" charset="0"/>
                    <a:ea typeface="+mn-ea"/>
                    <a:cs typeface="+mn-cs"/>
                  </a:rPr>
                  <a:t> globally.</a:t>
                </a:r>
                <a:r>
                  <a:rPr kumimoji="0" lang="en-US" sz="16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ook Antiqua" panose="02040602050305030304" pitchFamily="18" charset="0"/>
                    <a:ea typeface="+mn-ea"/>
                    <a:cs typeface="+mn-cs"/>
                  </a:rPr>
                  <a:t>  </a:t>
                </a:r>
                <a:endParaRPr kumimoji="0" lang="en-US" altLang="en-US" sz="16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ook Antiqua" panose="02040602050305030304" pitchFamily="18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E6F30C91-F2F5-D447-2411-BA2EBC6001B9}"/>
                </a:ext>
              </a:extLst>
            </p:cNvPr>
            <p:cNvGrpSpPr/>
            <p:nvPr/>
          </p:nvGrpSpPr>
          <p:grpSpPr>
            <a:xfrm>
              <a:off x="3911203" y="1640114"/>
              <a:ext cx="1524770" cy="1917422"/>
              <a:chOff x="1466850" y="1925222"/>
              <a:chExt cx="1129525" cy="1420397"/>
            </a:xfrm>
          </p:grpSpPr>
          <p:sp>
            <p:nvSpPr>
              <p:cNvPr id="57" name="Freeform 42">
                <a:extLst>
                  <a:ext uri="{FF2B5EF4-FFF2-40B4-BE49-F238E27FC236}">
                    <a16:creationId xmlns:a16="http://schemas.microsoft.com/office/drawing/2014/main" id="{2524AC94-68AB-3D9C-0A3B-E2B3BA421A2E}"/>
                  </a:ext>
                </a:extLst>
              </p:cNvPr>
              <p:cNvSpPr/>
              <p:nvPr/>
            </p:nvSpPr>
            <p:spPr>
              <a:xfrm>
                <a:off x="1466850" y="1925222"/>
                <a:ext cx="1129525" cy="1420397"/>
              </a:xfrm>
              <a:custGeom>
                <a:avLst/>
                <a:gdLst>
                  <a:gd name="connsiteX0" fmla="*/ 609600 w 1219200"/>
                  <a:gd name="connsiteY0" fmla="*/ 167738 h 1420397"/>
                  <a:gd name="connsiteX1" fmla="*/ 167738 w 1219200"/>
                  <a:gd name="connsiteY1" fmla="*/ 609600 h 1420397"/>
                  <a:gd name="connsiteX2" fmla="*/ 609600 w 1219200"/>
                  <a:gd name="connsiteY2" fmla="*/ 1051462 h 1420397"/>
                  <a:gd name="connsiteX3" fmla="*/ 1051462 w 1219200"/>
                  <a:gd name="connsiteY3" fmla="*/ 609600 h 1420397"/>
                  <a:gd name="connsiteX4" fmla="*/ 609600 w 1219200"/>
                  <a:gd name="connsiteY4" fmla="*/ 167738 h 1420397"/>
                  <a:gd name="connsiteX5" fmla="*/ 609600 w 1219200"/>
                  <a:gd name="connsiteY5" fmla="*/ 0 h 1420397"/>
                  <a:gd name="connsiteX6" fmla="*/ 1219200 w 1219200"/>
                  <a:gd name="connsiteY6" fmla="*/ 609600 h 1420397"/>
                  <a:gd name="connsiteX7" fmla="*/ 846884 w 1219200"/>
                  <a:gd name="connsiteY7" fmla="*/ 1171295 h 1420397"/>
                  <a:gd name="connsiteX8" fmla="*/ 757085 w 1219200"/>
                  <a:gd name="connsiteY8" fmla="*/ 1199170 h 1420397"/>
                  <a:gd name="connsiteX9" fmla="*/ 609600 w 1219200"/>
                  <a:gd name="connsiteY9" fmla="*/ 1420397 h 1420397"/>
                  <a:gd name="connsiteX10" fmla="*/ 462115 w 1219200"/>
                  <a:gd name="connsiteY10" fmla="*/ 1199170 h 1420397"/>
                  <a:gd name="connsiteX11" fmla="*/ 372316 w 1219200"/>
                  <a:gd name="connsiteY11" fmla="*/ 1171295 h 1420397"/>
                  <a:gd name="connsiteX12" fmla="*/ 0 w 1219200"/>
                  <a:gd name="connsiteY12" fmla="*/ 609600 h 1420397"/>
                  <a:gd name="connsiteX13" fmla="*/ 609600 w 1219200"/>
                  <a:gd name="connsiteY13" fmla="*/ 0 h 1420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19200" h="1420397">
                    <a:moveTo>
                      <a:pt x="609600" y="167738"/>
                    </a:moveTo>
                    <a:cubicBezTo>
                      <a:pt x="365566" y="167738"/>
                      <a:pt x="167738" y="365566"/>
                      <a:pt x="167738" y="609600"/>
                    </a:cubicBezTo>
                    <a:cubicBezTo>
                      <a:pt x="167738" y="853634"/>
                      <a:pt x="365566" y="1051462"/>
                      <a:pt x="609600" y="1051462"/>
                    </a:cubicBezTo>
                    <a:cubicBezTo>
                      <a:pt x="853634" y="1051462"/>
                      <a:pt x="1051462" y="853634"/>
                      <a:pt x="1051462" y="609600"/>
                    </a:cubicBezTo>
                    <a:cubicBezTo>
                      <a:pt x="1051462" y="365566"/>
                      <a:pt x="853634" y="167738"/>
                      <a:pt x="609600" y="167738"/>
                    </a:cubicBezTo>
                    <a:close/>
                    <a:moveTo>
                      <a:pt x="609600" y="0"/>
                    </a:moveTo>
                    <a:cubicBezTo>
                      <a:pt x="946273" y="0"/>
                      <a:pt x="1219200" y="272927"/>
                      <a:pt x="1219200" y="609600"/>
                    </a:cubicBezTo>
                    <a:cubicBezTo>
                      <a:pt x="1219200" y="862105"/>
                      <a:pt x="1065679" y="1078752"/>
                      <a:pt x="846884" y="1171295"/>
                    </a:cubicBezTo>
                    <a:lnTo>
                      <a:pt x="757085" y="1199170"/>
                    </a:lnTo>
                    <a:lnTo>
                      <a:pt x="609600" y="1420397"/>
                    </a:lnTo>
                    <a:lnTo>
                      <a:pt x="462115" y="1199170"/>
                    </a:lnTo>
                    <a:lnTo>
                      <a:pt x="372316" y="1171295"/>
                    </a:lnTo>
                    <a:cubicBezTo>
                      <a:pt x="153522" y="1078752"/>
                      <a:pt x="0" y="862105"/>
                      <a:pt x="0" y="609600"/>
                    </a:cubicBezTo>
                    <a:cubicBezTo>
                      <a:pt x="0" y="272927"/>
                      <a:pt x="272927" y="0"/>
                      <a:pt x="60960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C3838"/>
                  </a:gs>
                  <a:gs pos="100000">
                    <a:srgbClr val="D91515"/>
                  </a:gs>
                </a:gsLst>
                <a:lin ang="162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45CD07D3-A800-FAE5-9A84-23BFE321397A}"/>
                  </a:ext>
                </a:extLst>
              </p:cNvPr>
              <p:cNvSpPr/>
              <p:nvPr/>
            </p:nvSpPr>
            <p:spPr>
              <a:xfrm>
                <a:off x="1628411" y="2086783"/>
                <a:ext cx="762816" cy="89608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innerShdw blurRad="38100" dist="50800" dir="10800000">
                  <a:prstClr val="black">
                    <a:alpha val="27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169BE7B1-9930-B300-49BC-E6EDFCB01F38}"/>
              </a:ext>
            </a:extLst>
          </p:cNvPr>
          <p:cNvGrpSpPr/>
          <p:nvPr/>
        </p:nvGrpSpPr>
        <p:grpSpPr>
          <a:xfrm>
            <a:off x="8468542" y="1091638"/>
            <a:ext cx="2712046" cy="4899179"/>
            <a:chOff x="6233461" y="1382534"/>
            <a:chExt cx="2546348" cy="432330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678F7063-FEBE-6834-B79C-CA30E2AC73FE}"/>
                </a:ext>
              </a:extLst>
            </p:cNvPr>
            <p:cNvGrpSpPr/>
            <p:nvPr/>
          </p:nvGrpSpPr>
          <p:grpSpPr>
            <a:xfrm>
              <a:off x="6233461" y="3278554"/>
              <a:ext cx="2546348" cy="2427287"/>
              <a:chOff x="6244418" y="3536134"/>
              <a:chExt cx="2546348" cy="2427287"/>
            </a:xfrm>
          </p:grpSpPr>
          <p:sp>
            <p:nvSpPr>
              <p:cNvPr id="4098" name="Rounded Rectangle 2">
                <a:extLst>
                  <a:ext uri="{FF2B5EF4-FFF2-40B4-BE49-F238E27FC236}">
                    <a16:creationId xmlns:a16="http://schemas.microsoft.com/office/drawing/2014/main" id="{DFC65A03-74E2-DD3B-2988-E8BECDBFCFD6}"/>
                  </a:ext>
                </a:extLst>
              </p:cNvPr>
              <p:cNvSpPr/>
              <p:nvPr/>
            </p:nvSpPr>
            <p:spPr>
              <a:xfrm>
                <a:off x="6244418" y="3536134"/>
                <a:ext cx="2492375" cy="2427287"/>
              </a:xfrm>
              <a:custGeom>
                <a:avLst/>
                <a:gdLst>
                  <a:gd name="connsiteX0" fmla="*/ 0 w 2200275"/>
                  <a:gd name="connsiteY0" fmla="*/ 64902 h 2176463"/>
                  <a:gd name="connsiteX1" fmla="*/ 64902 w 2200275"/>
                  <a:gd name="connsiteY1" fmla="*/ 0 h 2176463"/>
                  <a:gd name="connsiteX2" fmla="*/ 2135373 w 2200275"/>
                  <a:gd name="connsiteY2" fmla="*/ 0 h 2176463"/>
                  <a:gd name="connsiteX3" fmla="*/ 2200275 w 2200275"/>
                  <a:gd name="connsiteY3" fmla="*/ 64902 h 2176463"/>
                  <a:gd name="connsiteX4" fmla="*/ 2200275 w 2200275"/>
                  <a:gd name="connsiteY4" fmla="*/ 2111561 h 2176463"/>
                  <a:gd name="connsiteX5" fmla="*/ 2135373 w 2200275"/>
                  <a:gd name="connsiteY5" fmla="*/ 2176463 h 2176463"/>
                  <a:gd name="connsiteX6" fmla="*/ 64902 w 2200275"/>
                  <a:gd name="connsiteY6" fmla="*/ 2176463 h 2176463"/>
                  <a:gd name="connsiteX7" fmla="*/ 0 w 2200275"/>
                  <a:gd name="connsiteY7" fmla="*/ 2111561 h 2176463"/>
                  <a:gd name="connsiteX8" fmla="*/ 0 w 2200275"/>
                  <a:gd name="connsiteY8" fmla="*/ 64902 h 2176463"/>
                  <a:gd name="connsiteX0" fmla="*/ 0 w 2200275"/>
                  <a:gd name="connsiteY0" fmla="*/ 64902 h 2176463"/>
                  <a:gd name="connsiteX1" fmla="*/ 64902 w 2200275"/>
                  <a:gd name="connsiteY1" fmla="*/ 0 h 2176463"/>
                  <a:gd name="connsiteX2" fmla="*/ 1495425 w 2200275"/>
                  <a:gd name="connsiteY2" fmla="*/ 0 h 2176463"/>
                  <a:gd name="connsiteX3" fmla="*/ 2135373 w 2200275"/>
                  <a:gd name="connsiteY3" fmla="*/ 0 h 2176463"/>
                  <a:gd name="connsiteX4" fmla="*/ 2200275 w 2200275"/>
                  <a:gd name="connsiteY4" fmla="*/ 64902 h 2176463"/>
                  <a:gd name="connsiteX5" fmla="*/ 2200275 w 2200275"/>
                  <a:gd name="connsiteY5" fmla="*/ 2111561 h 2176463"/>
                  <a:gd name="connsiteX6" fmla="*/ 2135373 w 2200275"/>
                  <a:gd name="connsiteY6" fmla="*/ 2176463 h 2176463"/>
                  <a:gd name="connsiteX7" fmla="*/ 64902 w 2200275"/>
                  <a:gd name="connsiteY7" fmla="*/ 2176463 h 2176463"/>
                  <a:gd name="connsiteX8" fmla="*/ 0 w 2200275"/>
                  <a:gd name="connsiteY8" fmla="*/ 2111561 h 2176463"/>
                  <a:gd name="connsiteX9" fmla="*/ 0 w 2200275"/>
                  <a:gd name="connsiteY9" fmla="*/ 64902 h 2176463"/>
                  <a:gd name="connsiteX0" fmla="*/ 2200275 w 2291715"/>
                  <a:gd name="connsiteY0" fmla="*/ 64902 h 2176463"/>
                  <a:gd name="connsiteX1" fmla="*/ 2200275 w 2291715"/>
                  <a:gd name="connsiteY1" fmla="*/ 2111561 h 2176463"/>
                  <a:gd name="connsiteX2" fmla="*/ 2135373 w 2291715"/>
                  <a:gd name="connsiteY2" fmla="*/ 2176463 h 2176463"/>
                  <a:gd name="connsiteX3" fmla="*/ 64902 w 2291715"/>
                  <a:gd name="connsiteY3" fmla="*/ 2176463 h 2176463"/>
                  <a:gd name="connsiteX4" fmla="*/ 0 w 2291715"/>
                  <a:gd name="connsiteY4" fmla="*/ 2111561 h 2176463"/>
                  <a:gd name="connsiteX5" fmla="*/ 0 w 2291715"/>
                  <a:gd name="connsiteY5" fmla="*/ 64902 h 2176463"/>
                  <a:gd name="connsiteX6" fmla="*/ 64902 w 2291715"/>
                  <a:gd name="connsiteY6" fmla="*/ 0 h 2176463"/>
                  <a:gd name="connsiteX7" fmla="*/ 1495425 w 2291715"/>
                  <a:gd name="connsiteY7" fmla="*/ 0 h 2176463"/>
                  <a:gd name="connsiteX8" fmla="*/ 2135373 w 2291715"/>
                  <a:gd name="connsiteY8" fmla="*/ 0 h 2176463"/>
                  <a:gd name="connsiteX9" fmla="*/ 2291715 w 2291715"/>
                  <a:gd name="connsiteY9" fmla="*/ 156342 h 2176463"/>
                  <a:gd name="connsiteX0" fmla="*/ 2200275 w 2200275"/>
                  <a:gd name="connsiteY0" fmla="*/ 64902 h 2176463"/>
                  <a:gd name="connsiteX1" fmla="*/ 2200275 w 2200275"/>
                  <a:gd name="connsiteY1" fmla="*/ 2111561 h 2176463"/>
                  <a:gd name="connsiteX2" fmla="*/ 2135373 w 2200275"/>
                  <a:gd name="connsiteY2" fmla="*/ 2176463 h 2176463"/>
                  <a:gd name="connsiteX3" fmla="*/ 64902 w 2200275"/>
                  <a:gd name="connsiteY3" fmla="*/ 2176463 h 2176463"/>
                  <a:gd name="connsiteX4" fmla="*/ 0 w 2200275"/>
                  <a:gd name="connsiteY4" fmla="*/ 2111561 h 2176463"/>
                  <a:gd name="connsiteX5" fmla="*/ 0 w 2200275"/>
                  <a:gd name="connsiteY5" fmla="*/ 64902 h 2176463"/>
                  <a:gd name="connsiteX6" fmla="*/ 64902 w 2200275"/>
                  <a:gd name="connsiteY6" fmla="*/ 0 h 2176463"/>
                  <a:gd name="connsiteX7" fmla="*/ 1495425 w 2200275"/>
                  <a:gd name="connsiteY7" fmla="*/ 0 h 2176463"/>
                  <a:gd name="connsiteX8" fmla="*/ 2135373 w 2200275"/>
                  <a:gd name="connsiteY8" fmla="*/ 0 h 2176463"/>
                  <a:gd name="connsiteX0" fmla="*/ 2200275 w 2200275"/>
                  <a:gd name="connsiteY0" fmla="*/ 64902 h 2176463"/>
                  <a:gd name="connsiteX1" fmla="*/ 2200275 w 2200275"/>
                  <a:gd name="connsiteY1" fmla="*/ 2111561 h 2176463"/>
                  <a:gd name="connsiteX2" fmla="*/ 2135373 w 2200275"/>
                  <a:gd name="connsiteY2" fmla="*/ 2176463 h 2176463"/>
                  <a:gd name="connsiteX3" fmla="*/ 64902 w 2200275"/>
                  <a:gd name="connsiteY3" fmla="*/ 2176463 h 2176463"/>
                  <a:gd name="connsiteX4" fmla="*/ 0 w 2200275"/>
                  <a:gd name="connsiteY4" fmla="*/ 2111561 h 2176463"/>
                  <a:gd name="connsiteX5" fmla="*/ 0 w 2200275"/>
                  <a:gd name="connsiteY5" fmla="*/ 64902 h 2176463"/>
                  <a:gd name="connsiteX6" fmla="*/ 64902 w 2200275"/>
                  <a:gd name="connsiteY6" fmla="*/ 0 h 2176463"/>
                  <a:gd name="connsiteX7" fmla="*/ 1495425 w 2200275"/>
                  <a:gd name="connsiteY7" fmla="*/ 0 h 2176463"/>
                  <a:gd name="connsiteX0" fmla="*/ 2200275 w 2200275"/>
                  <a:gd name="connsiteY0" fmla="*/ 69664 h 2181225"/>
                  <a:gd name="connsiteX1" fmla="*/ 2200275 w 2200275"/>
                  <a:gd name="connsiteY1" fmla="*/ 2116323 h 2181225"/>
                  <a:gd name="connsiteX2" fmla="*/ 2135373 w 2200275"/>
                  <a:gd name="connsiteY2" fmla="*/ 2181225 h 2181225"/>
                  <a:gd name="connsiteX3" fmla="*/ 64902 w 2200275"/>
                  <a:gd name="connsiteY3" fmla="*/ 2181225 h 2181225"/>
                  <a:gd name="connsiteX4" fmla="*/ 0 w 2200275"/>
                  <a:gd name="connsiteY4" fmla="*/ 2116323 h 2181225"/>
                  <a:gd name="connsiteX5" fmla="*/ 0 w 2200275"/>
                  <a:gd name="connsiteY5" fmla="*/ 69664 h 2181225"/>
                  <a:gd name="connsiteX6" fmla="*/ 64902 w 2200275"/>
                  <a:gd name="connsiteY6" fmla="*/ 4762 h 2181225"/>
                  <a:gd name="connsiteX7" fmla="*/ 604838 w 2200275"/>
                  <a:gd name="connsiteY7" fmla="*/ 0 h 2181225"/>
                  <a:gd name="connsiteX8" fmla="*/ 1495425 w 2200275"/>
                  <a:gd name="connsiteY8" fmla="*/ 4762 h 2181225"/>
                  <a:gd name="connsiteX0" fmla="*/ 2200275 w 2200275"/>
                  <a:gd name="connsiteY0" fmla="*/ 69664 h 2181225"/>
                  <a:gd name="connsiteX1" fmla="*/ 2200275 w 2200275"/>
                  <a:gd name="connsiteY1" fmla="*/ 2116323 h 2181225"/>
                  <a:gd name="connsiteX2" fmla="*/ 2135373 w 2200275"/>
                  <a:gd name="connsiteY2" fmla="*/ 2181225 h 2181225"/>
                  <a:gd name="connsiteX3" fmla="*/ 64902 w 2200275"/>
                  <a:gd name="connsiteY3" fmla="*/ 2181225 h 2181225"/>
                  <a:gd name="connsiteX4" fmla="*/ 0 w 2200275"/>
                  <a:gd name="connsiteY4" fmla="*/ 2116323 h 2181225"/>
                  <a:gd name="connsiteX5" fmla="*/ 0 w 2200275"/>
                  <a:gd name="connsiteY5" fmla="*/ 69664 h 2181225"/>
                  <a:gd name="connsiteX6" fmla="*/ 64902 w 2200275"/>
                  <a:gd name="connsiteY6" fmla="*/ 4762 h 2181225"/>
                  <a:gd name="connsiteX7" fmla="*/ 604838 w 2200275"/>
                  <a:gd name="connsiteY7" fmla="*/ 0 h 2181225"/>
                  <a:gd name="connsiteX0" fmla="*/ 2200275 w 2200275"/>
                  <a:gd name="connsiteY0" fmla="*/ 69664 h 2181225"/>
                  <a:gd name="connsiteX1" fmla="*/ 2200275 w 2200275"/>
                  <a:gd name="connsiteY1" fmla="*/ 1595437 h 2181225"/>
                  <a:gd name="connsiteX2" fmla="*/ 2200275 w 2200275"/>
                  <a:gd name="connsiteY2" fmla="*/ 2116323 h 2181225"/>
                  <a:gd name="connsiteX3" fmla="*/ 2135373 w 2200275"/>
                  <a:gd name="connsiteY3" fmla="*/ 2181225 h 2181225"/>
                  <a:gd name="connsiteX4" fmla="*/ 64902 w 2200275"/>
                  <a:gd name="connsiteY4" fmla="*/ 2181225 h 2181225"/>
                  <a:gd name="connsiteX5" fmla="*/ 0 w 2200275"/>
                  <a:gd name="connsiteY5" fmla="*/ 2116323 h 2181225"/>
                  <a:gd name="connsiteX6" fmla="*/ 0 w 2200275"/>
                  <a:gd name="connsiteY6" fmla="*/ 69664 h 2181225"/>
                  <a:gd name="connsiteX7" fmla="*/ 64902 w 2200275"/>
                  <a:gd name="connsiteY7" fmla="*/ 4762 h 2181225"/>
                  <a:gd name="connsiteX8" fmla="*/ 604838 w 2200275"/>
                  <a:gd name="connsiteY8" fmla="*/ 0 h 2181225"/>
                  <a:gd name="connsiteX0" fmla="*/ 2200275 w 2200275"/>
                  <a:gd name="connsiteY0" fmla="*/ 1595437 h 2181225"/>
                  <a:gd name="connsiteX1" fmla="*/ 2200275 w 2200275"/>
                  <a:gd name="connsiteY1" fmla="*/ 2116323 h 2181225"/>
                  <a:gd name="connsiteX2" fmla="*/ 2135373 w 2200275"/>
                  <a:gd name="connsiteY2" fmla="*/ 2181225 h 2181225"/>
                  <a:gd name="connsiteX3" fmla="*/ 64902 w 2200275"/>
                  <a:gd name="connsiteY3" fmla="*/ 2181225 h 2181225"/>
                  <a:gd name="connsiteX4" fmla="*/ 0 w 2200275"/>
                  <a:gd name="connsiteY4" fmla="*/ 2116323 h 2181225"/>
                  <a:gd name="connsiteX5" fmla="*/ 0 w 2200275"/>
                  <a:gd name="connsiteY5" fmla="*/ 69664 h 2181225"/>
                  <a:gd name="connsiteX6" fmla="*/ 64902 w 2200275"/>
                  <a:gd name="connsiteY6" fmla="*/ 4762 h 2181225"/>
                  <a:gd name="connsiteX7" fmla="*/ 604838 w 2200275"/>
                  <a:gd name="connsiteY7" fmla="*/ 0 h 2181225"/>
                  <a:gd name="connsiteX0" fmla="*/ 2200275 w 2200275"/>
                  <a:gd name="connsiteY0" fmla="*/ 1647824 h 2181225"/>
                  <a:gd name="connsiteX1" fmla="*/ 2200275 w 2200275"/>
                  <a:gd name="connsiteY1" fmla="*/ 2116323 h 2181225"/>
                  <a:gd name="connsiteX2" fmla="*/ 2135373 w 2200275"/>
                  <a:gd name="connsiteY2" fmla="*/ 2181225 h 2181225"/>
                  <a:gd name="connsiteX3" fmla="*/ 64902 w 2200275"/>
                  <a:gd name="connsiteY3" fmla="*/ 2181225 h 2181225"/>
                  <a:gd name="connsiteX4" fmla="*/ 0 w 2200275"/>
                  <a:gd name="connsiteY4" fmla="*/ 2116323 h 2181225"/>
                  <a:gd name="connsiteX5" fmla="*/ 0 w 2200275"/>
                  <a:gd name="connsiteY5" fmla="*/ 69664 h 2181225"/>
                  <a:gd name="connsiteX6" fmla="*/ 64902 w 2200275"/>
                  <a:gd name="connsiteY6" fmla="*/ 4762 h 2181225"/>
                  <a:gd name="connsiteX7" fmla="*/ 604838 w 2200275"/>
                  <a:gd name="connsiteY7" fmla="*/ 0 h 2181225"/>
                  <a:gd name="connsiteX0" fmla="*/ 2200275 w 2200275"/>
                  <a:gd name="connsiteY0" fmla="*/ 1647824 h 2181225"/>
                  <a:gd name="connsiteX1" fmla="*/ 2200275 w 2200275"/>
                  <a:gd name="connsiteY1" fmla="*/ 2116323 h 2181225"/>
                  <a:gd name="connsiteX2" fmla="*/ 2135373 w 2200275"/>
                  <a:gd name="connsiteY2" fmla="*/ 2181225 h 2181225"/>
                  <a:gd name="connsiteX3" fmla="*/ 64902 w 2200275"/>
                  <a:gd name="connsiteY3" fmla="*/ 2181225 h 2181225"/>
                  <a:gd name="connsiteX4" fmla="*/ 0 w 2200275"/>
                  <a:gd name="connsiteY4" fmla="*/ 2116323 h 2181225"/>
                  <a:gd name="connsiteX5" fmla="*/ 0 w 2200275"/>
                  <a:gd name="connsiteY5" fmla="*/ 69664 h 2181225"/>
                  <a:gd name="connsiteX6" fmla="*/ 64902 w 2200275"/>
                  <a:gd name="connsiteY6" fmla="*/ 4762 h 2181225"/>
                  <a:gd name="connsiteX7" fmla="*/ 833438 w 2200275"/>
                  <a:gd name="connsiteY7" fmla="*/ 0 h 2181225"/>
                  <a:gd name="connsiteX0" fmla="*/ 2200275 w 2200275"/>
                  <a:gd name="connsiteY0" fmla="*/ 1647824 h 2181225"/>
                  <a:gd name="connsiteX1" fmla="*/ 2200275 w 2200275"/>
                  <a:gd name="connsiteY1" fmla="*/ 2116323 h 2181225"/>
                  <a:gd name="connsiteX2" fmla="*/ 2135373 w 2200275"/>
                  <a:gd name="connsiteY2" fmla="*/ 2181225 h 2181225"/>
                  <a:gd name="connsiteX3" fmla="*/ 64902 w 2200275"/>
                  <a:gd name="connsiteY3" fmla="*/ 2181225 h 2181225"/>
                  <a:gd name="connsiteX4" fmla="*/ 0 w 2200275"/>
                  <a:gd name="connsiteY4" fmla="*/ 2116323 h 2181225"/>
                  <a:gd name="connsiteX5" fmla="*/ 0 w 2200275"/>
                  <a:gd name="connsiteY5" fmla="*/ 69664 h 2181225"/>
                  <a:gd name="connsiteX6" fmla="*/ 64902 w 2200275"/>
                  <a:gd name="connsiteY6" fmla="*/ 4762 h 2181225"/>
                  <a:gd name="connsiteX7" fmla="*/ 833438 w 2200275"/>
                  <a:gd name="connsiteY7" fmla="*/ 0 h 2181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00275" h="2181225">
                    <a:moveTo>
                      <a:pt x="2200275" y="1647824"/>
                    </a:moveTo>
                    <a:lnTo>
                      <a:pt x="2200275" y="2116323"/>
                    </a:lnTo>
                    <a:cubicBezTo>
                      <a:pt x="2200275" y="2152167"/>
                      <a:pt x="2171217" y="2181225"/>
                      <a:pt x="2135373" y="2181225"/>
                    </a:cubicBezTo>
                    <a:lnTo>
                      <a:pt x="64902" y="2181225"/>
                    </a:lnTo>
                    <a:cubicBezTo>
                      <a:pt x="29058" y="2181225"/>
                      <a:pt x="0" y="2152167"/>
                      <a:pt x="0" y="2116323"/>
                    </a:cubicBezTo>
                    <a:lnTo>
                      <a:pt x="0" y="69664"/>
                    </a:lnTo>
                    <a:cubicBezTo>
                      <a:pt x="0" y="33820"/>
                      <a:pt x="29058" y="4762"/>
                      <a:pt x="64902" y="4762"/>
                    </a:cubicBezTo>
                    <a:lnTo>
                      <a:pt x="833438" y="0"/>
                    </a:lnTo>
                  </a:path>
                </a:pathLst>
              </a:custGeom>
              <a:noFill/>
              <a:ln w="28575">
                <a:solidFill>
                  <a:srgbClr val="7CBA01"/>
                </a:solidFill>
                <a:headEnd type="oval" w="lg" len="lg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99" name="Rectangle 4098">
                <a:extLst>
                  <a:ext uri="{FF2B5EF4-FFF2-40B4-BE49-F238E27FC236}">
                    <a16:creationId xmlns:a16="http://schemas.microsoft.com/office/drawing/2014/main" id="{14E6C857-5CED-5FD1-5061-1C8191F6A15A}"/>
                  </a:ext>
                </a:extLst>
              </p:cNvPr>
              <p:cNvSpPr/>
              <p:nvPr/>
            </p:nvSpPr>
            <p:spPr>
              <a:xfrm>
                <a:off x="6401353" y="3675092"/>
                <a:ext cx="2389413" cy="19826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11024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ook Antiqua" panose="02040602050305030304" pitchFamily="18" charset="0"/>
                    <a:ea typeface="+mn-ea"/>
                    <a:cs typeface="+mn-cs"/>
                  </a:rPr>
                  <a:t>IADI is constituted of 108 members, 10 Associates and 17 Partners.</a:t>
                </a:r>
              </a:p>
              <a:p>
                <a:pPr marL="0" marR="0" lvl="0" indent="0" algn="ctr" defTabSz="11024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ook Antiqua" panose="02040602050305030304" pitchFamily="18" charset="0"/>
                    <a:ea typeface="+mn-ea"/>
                    <a:cs typeface="+mn-cs"/>
                  </a:rPr>
                  <a:t>DPF joined IADI in 2018 as its 82</a:t>
                </a:r>
                <a:r>
                  <a:rPr kumimoji="0" lang="en-US" sz="20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ook Antiqua" panose="02040602050305030304" pitchFamily="18" charset="0"/>
                    <a:ea typeface="+mn-ea"/>
                    <a:cs typeface="+mn-cs"/>
                  </a:rPr>
                  <a:t>nd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ook Antiqua" panose="02040602050305030304" pitchFamily="18" charset="0"/>
                    <a:ea typeface="+mn-ea"/>
                    <a:cs typeface="+mn-cs"/>
                  </a:rPr>
                  <a:t> member.   </a:t>
                </a: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53434558-E479-8EF4-88A3-30B853F167C4}"/>
                </a:ext>
              </a:extLst>
            </p:cNvPr>
            <p:cNvGrpSpPr/>
            <p:nvPr/>
          </p:nvGrpSpPr>
          <p:grpSpPr>
            <a:xfrm>
              <a:off x="6650134" y="1382534"/>
              <a:ext cx="1848879" cy="1917422"/>
              <a:chOff x="1466850" y="1925222"/>
              <a:chExt cx="1369620" cy="1420397"/>
            </a:xfrm>
          </p:grpSpPr>
          <p:sp>
            <p:nvSpPr>
              <p:cNvPr id="4096" name="Freeform 52">
                <a:extLst>
                  <a:ext uri="{FF2B5EF4-FFF2-40B4-BE49-F238E27FC236}">
                    <a16:creationId xmlns:a16="http://schemas.microsoft.com/office/drawing/2014/main" id="{97B76AED-885C-D35F-94EC-75BFAB95900A}"/>
                  </a:ext>
                </a:extLst>
              </p:cNvPr>
              <p:cNvSpPr/>
              <p:nvPr/>
            </p:nvSpPr>
            <p:spPr>
              <a:xfrm>
                <a:off x="1466850" y="1925222"/>
                <a:ext cx="1369620" cy="1420397"/>
              </a:xfrm>
              <a:custGeom>
                <a:avLst/>
                <a:gdLst>
                  <a:gd name="connsiteX0" fmla="*/ 609600 w 1219200"/>
                  <a:gd name="connsiteY0" fmla="*/ 167738 h 1420397"/>
                  <a:gd name="connsiteX1" fmla="*/ 167738 w 1219200"/>
                  <a:gd name="connsiteY1" fmla="*/ 609600 h 1420397"/>
                  <a:gd name="connsiteX2" fmla="*/ 609600 w 1219200"/>
                  <a:gd name="connsiteY2" fmla="*/ 1051462 h 1420397"/>
                  <a:gd name="connsiteX3" fmla="*/ 1051462 w 1219200"/>
                  <a:gd name="connsiteY3" fmla="*/ 609600 h 1420397"/>
                  <a:gd name="connsiteX4" fmla="*/ 609600 w 1219200"/>
                  <a:gd name="connsiteY4" fmla="*/ 167738 h 1420397"/>
                  <a:gd name="connsiteX5" fmla="*/ 609600 w 1219200"/>
                  <a:gd name="connsiteY5" fmla="*/ 0 h 1420397"/>
                  <a:gd name="connsiteX6" fmla="*/ 1219200 w 1219200"/>
                  <a:gd name="connsiteY6" fmla="*/ 609600 h 1420397"/>
                  <a:gd name="connsiteX7" fmla="*/ 846884 w 1219200"/>
                  <a:gd name="connsiteY7" fmla="*/ 1171295 h 1420397"/>
                  <a:gd name="connsiteX8" fmla="*/ 757085 w 1219200"/>
                  <a:gd name="connsiteY8" fmla="*/ 1199170 h 1420397"/>
                  <a:gd name="connsiteX9" fmla="*/ 609600 w 1219200"/>
                  <a:gd name="connsiteY9" fmla="*/ 1420397 h 1420397"/>
                  <a:gd name="connsiteX10" fmla="*/ 462115 w 1219200"/>
                  <a:gd name="connsiteY10" fmla="*/ 1199170 h 1420397"/>
                  <a:gd name="connsiteX11" fmla="*/ 372316 w 1219200"/>
                  <a:gd name="connsiteY11" fmla="*/ 1171295 h 1420397"/>
                  <a:gd name="connsiteX12" fmla="*/ 0 w 1219200"/>
                  <a:gd name="connsiteY12" fmla="*/ 609600 h 1420397"/>
                  <a:gd name="connsiteX13" fmla="*/ 609600 w 1219200"/>
                  <a:gd name="connsiteY13" fmla="*/ 0 h 1420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19200" h="1420397">
                    <a:moveTo>
                      <a:pt x="609600" y="167738"/>
                    </a:moveTo>
                    <a:cubicBezTo>
                      <a:pt x="365566" y="167738"/>
                      <a:pt x="167738" y="365566"/>
                      <a:pt x="167738" y="609600"/>
                    </a:cubicBezTo>
                    <a:cubicBezTo>
                      <a:pt x="167738" y="853634"/>
                      <a:pt x="365566" y="1051462"/>
                      <a:pt x="609600" y="1051462"/>
                    </a:cubicBezTo>
                    <a:cubicBezTo>
                      <a:pt x="853634" y="1051462"/>
                      <a:pt x="1051462" y="853634"/>
                      <a:pt x="1051462" y="609600"/>
                    </a:cubicBezTo>
                    <a:cubicBezTo>
                      <a:pt x="1051462" y="365566"/>
                      <a:pt x="853634" y="167738"/>
                      <a:pt x="609600" y="167738"/>
                    </a:cubicBezTo>
                    <a:close/>
                    <a:moveTo>
                      <a:pt x="609600" y="0"/>
                    </a:moveTo>
                    <a:cubicBezTo>
                      <a:pt x="946273" y="0"/>
                      <a:pt x="1219200" y="272927"/>
                      <a:pt x="1219200" y="609600"/>
                    </a:cubicBezTo>
                    <a:cubicBezTo>
                      <a:pt x="1219200" y="862105"/>
                      <a:pt x="1065679" y="1078752"/>
                      <a:pt x="846884" y="1171295"/>
                    </a:cubicBezTo>
                    <a:lnTo>
                      <a:pt x="757085" y="1199170"/>
                    </a:lnTo>
                    <a:lnTo>
                      <a:pt x="609600" y="1420397"/>
                    </a:lnTo>
                    <a:lnTo>
                      <a:pt x="462115" y="1199170"/>
                    </a:lnTo>
                    <a:lnTo>
                      <a:pt x="372316" y="1171295"/>
                    </a:lnTo>
                    <a:cubicBezTo>
                      <a:pt x="153522" y="1078752"/>
                      <a:pt x="0" y="862105"/>
                      <a:pt x="0" y="609600"/>
                    </a:cubicBezTo>
                    <a:cubicBezTo>
                      <a:pt x="0" y="272927"/>
                      <a:pt x="272927" y="0"/>
                      <a:pt x="60960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7CBA01"/>
                  </a:gs>
                  <a:gs pos="100000">
                    <a:srgbClr val="6DA301"/>
                  </a:gs>
                </a:gsLst>
                <a:lin ang="162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97" name="Oval 4096">
                <a:extLst>
                  <a:ext uri="{FF2B5EF4-FFF2-40B4-BE49-F238E27FC236}">
                    <a16:creationId xmlns:a16="http://schemas.microsoft.com/office/drawing/2014/main" id="{9F89DB36-8BC0-C926-5EA7-4A196546F763}"/>
                  </a:ext>
                </a:extLst>
              </p:cNvPr>
              <p:cNvSpPr/>
              <p:nvPr/>
            </p:nvSpPr>
            <p:spPr>
              <a:xfrm>
                <a:off x="1628410" y="2086783"/>
                <a:ext cx="896081" cy="89608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innerShdw blurRad="38100" dist="50800" dir="10800000">
                  <a:prstClr val="black">
                    <a:alpha val="27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4101" name="Picture 4" descr="Govt's bank deposit insurance scheme not scheduled to take full effect  until 2023 | interest.co.nz">
            <a:extLst>
              <a:ext uri="{FF2B5EF4-FFF2-40B4-BE49-F238E27FC236}">
                <a16:creationId xmlns:a16="http://schemas.microsoft.com/office/drawing/2014/main" id="{012ADDDF-EAC3-0C67-99D0-EE7D8FC01C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5" t="-214" r="20199" b="214"/>
          <a:stretch/>
        </p:blipFill>
        <p:spPr bwMode="auto">
          <a:xfrm>
            <a:off x="1037124" y="1365783"/>
            <a:ext cx="1451753" cy="1294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Graphic 2">
            <a:extLst>
              <a:ext uri="{FF2B5EF4-FFF2-40B4-BE49-F238E27FC236}">
                <a16:creationId xmlns:a16="http://schemas.microsoft.com/office/drawing/2014/main" id="{F24EDA25-76A2-1A32-33D9-9BB5DF0E62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5014" y="1489294"/>
            <a:ext cx="1444506" cy="1287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4" descr="Time stop. How to use the time factor in trading">
            <a:extLst>
              <a:ext uri="{FF2B5EF4-FFF2-40B4-BE49-F238E27FC236}">
                <a16:creationId xmlns:a16="http://schemas.microsoft.com/office/drawing/2014/main" id="{97FE3CF1-8885-5459-2B64-006579383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244" y="1537155"/>
            <a:ext cx="951359" cy="9513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1901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12161839" cy="685800"/>
          </a:xfrm>
        </p:spPr>
        <p:txBody>
          <a:bodyPr>
            <a:noAutofit/>
          </a:bodyPr>
          <a:lstStyle/>
          <a:p>
            <a:r>
              <a:rPr lang="en-US" alt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 Antiqua" panose="02040602050305030304" pitchFamily="18" charset="0"/>
              </a:rPr>
              <a:t>DEPOSITORS OF NORTHERN ROCK BANK QUEUING  AT A BRANCH</a:t>
            </a:r>
            <a:br>
              <a:rPr lang="en-US" alt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 Antiqua" panose="02040602050305030304" pitchFamily="18" charset="0"/>
              </a:rPr>
            </a:br>
            <a:r>
              <a:rPr lang="en-US" alt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 Antiqua" panose="02040602050305030304" pitchFamily="18" charset="0"/>
              </a:rPr>
              <a:t>(DURING THE 2007/2008 FINANCIAL CRISIS)</a:t>
            </a:r>
            <a:endParaRPr lang="en-GB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92" y="1066800"/>
            <a:ext cx="10945655" cy="5059363"/>
          </a:xfrm>
        </p:spPr>
        <p:txBody>
          <a:bodyPr>
            <a:normAutofit/>
          </a:bodyPr>
          <a:lstStyle/>
          <a:p>
            <a:pPr lvl="0" eaLnBrk="0" fontAlgn="base" hangingPunct="0">
              <a:spcAft>
                <a:spcPct val="0"/>
              </a:spcAft>
              <a:buFont typeface="Arial" charset="0"/>
              <a:buChar char="•"/>
              <a:defRPr/>
            </a:pPr>
            <a:endParaRPr lang="en-US" sz="2200" dirty="0">
              <a:solidFill>
                <a:prstClr val="black"/>
              </a:solidFill>
            </a:endParaRPr>
          </a:p>
          <a:p>
            <a:pPr lvl="0" algn="just" eaLnBrk="0" fontAlgn="base" hangingPunct="0"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endParaRPr lang="en-US" altLang="en-US" sz="2400" dirty="0">
              <a:solidFill>
                <a:srgbClr val="C0504D">
                  <a:lumMod val="50000"/>
                </a:srgbClr>
              </a:solidFill>
              <a:latin typeface="Book Antiqua" pitchFamily="18" charset="0"/>
              <a:cs typeface="Arial" charset="0"/>
            </a:endParaRPr>
          </a:p>
          <a:p>
            <a:pPr lvl="0" algn="just" eaLnBrk="0" fontAlgn="base" hangingPunct="0">
              <a:spcAft>
                <a:spcPct val="0"/>
              </a:spcAft>
              <a:buFont typeface="Arial" charset="0"/>
              <a:buChar char="•"/>
            </a:pPr>
            <a:endParaRPr lang="en-US" alt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Aft>
                <a:spcPct val="0"/>
              </a:spcAft>
              <a:buNone/>
            </a:pPr>
            <a:endParaRPr lang="en-US" altLang="en-US" sz="2400" dirty="0">
              <a:solidFill>
                <a:prstClr val="black"/>
              </a:solidFill>
            </a:endParaRPr>
          </a:p>
          <a:p>
            <a:endParaRPr lang="en-GB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47B1555-0506-8A6D-C7B6-9D7386074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3" y="1295400"/>
            <a:ext cx="5779147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he Ridley Riddle Part Three: Like a Northern Rock">
            <a:extLst>
              <a:ext uri="{FF2B5EF4-FFF2-40B4-BE49-F238E27FC236}">
                <a16:creationId xmlns:a16="http://schemas.microsoft.com/office/drawing/2014/main" id="{CB839922-1D93-DB6E-6851-DC3D8F5B8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818" y="1295400"/>
            <a:ext cx="5779147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2463A4A-D633-A8BD-DE33-8D201C193A82}"/>
              </a:ext>
            </a:extLst>
          </p:cNvPr>
          <p:cNvGrpSpPr/>
          <p:nvPr/>
        </p:nvGrpSpPr>
        <p:grpSpPr>
          <a:xfrm>
            <a:off x="0" y="6576350"/>
            <a:ext cx="371237" cy="273167"/>
            <a:chOff x="53413" y="6584156"/>
            <a:chExt cx="372158" cy="27384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B15B955-E454-1745-CC9D-A6C53911C9DA}"/>
                </a:ext>
              </a:extLst>
            </p:cNvPr>
            <p:cNvSpPr/>
            <p:nvPr/>
          </p:nvSpPr>
          <p:spPr>
            <a:xfrm>
              <a:off x="56189" y="6584156"/>
              <a:ext cx="369382" cy="273844"/>
            </a:xfrm>
            <a:prstGeom prst="rect">
              <a:avLst/>
            </a:prstGeom>
            <a:solidFill>
              <a:srgbClr val="FFC000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txBody>
            <a:bodyPr rtlCol="0" anchor="ctr"/>
            <a:lstStyle/>
            <a:p>
              <a:pPr marL="0" marR="0" lvl="0" indent="0" algn="ctr" defTabSz="6840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4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8" name="Slide Number Placeholder 7">
              <a:extLst>
                <a:ext uri="{FF2B5EF4-FFF2-40B4-BE49-F238E27FC236}">
                  <a16:creationId xmlns:a16="http://schemas.microsoft.com/office/drawing/2014/main" id="{879A6129-CCC8-7DF7-D6A4-C96EEB565E56}"/>
                </a:ext>
              </a:extLst>
            </p:cNvPr>
            <p:cNvSpPr txBox="1">
              <a:spLocks/>
            </p:cNvSpPr>
            <p:nvPr/>
          </p:nvSpPr>
          <p:spPr>
            <a:xfrm>
              <a:off x="53413" y="6584156"/>
              <a:ext cx="372158" cy="273844"/>
            </a:xfrm>
            <a:prstGeom prst="rect">
              <a:avLst/>
            </a:prstGeom>
          </p:spPr>
          <p:txBody>
            <a:bodyPr vert="horz" lIns="68410" tIns="34205" rIns="68410" bIns="34205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700" b="1" kern="120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40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135DEF42-8766-4528-92E9-2E5E24EB162F}" type="slidenum">
                <a:rPr kumimoji="0" lang="en-US" sz="1272" b="1" i="0" u="none" strike="noStrike" kern="120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pPr marL="0" marR="0" lvl="0" indent="0" algn="ctr" defTabSz="6840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4</a:t>
              </a:fld>
              <a:endParaRPr kumimoji="0" lang="en-US" sz="1272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02874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5299F9-7611-9D74-A582-877B3D0CD5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TextBox 213">
            <a:extLst>
              <a:ext uri="{FF2B5EF4-FFF2-40B4-BE49-F238E27FC236}">
                <a16:creationId xmlns:a16="http://schemas.microsoft.com/office/drawing/2014/main" id="{CC655A7F-BA01-7527-9BD0-F643F0092E30}"/>
              </a:ext>
            </a:extLst>
          </p:cNvPr>
          <p:cNvSpPr txBox="1"/>
          <p:nvPr/>
        </p:nvSpPr>
        <p:spPr>
          <a:xfrm>
            <a:off x="213519" y="304800"/>
            <a:ext cx="7955934" cy="480659"/>
          </a:xfrm>
          <a:prstGeom prst="rect">
            <a:avLst/>
          </a:prstGeom>
          <a:noFill/>
        </p:spPr>
        <p:txBody>
          <a:bodyPr wrap="square" lIns="110249" tIns="55125" rIns="110249" bIns="55125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 Antiqua" panose="02040602050305030304" pitchFamily="18" charset="0"/>
                <a:ea typeface="+mj-ea"/>
                <a:cs typeface="+mj-cs"/>
              </a:rPr>
              <a:t>DEPOSIT PROTECTION FUND – THE GENESIS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5E82BDC-149F-58EA-C9FA-F126A6DD6E11}"/>
              </a:ext>
            </a:extLst>
          </p:cNvPr>
          <p:cNvGrpSpPr/>
          <p:nvPr/>
        </p:nvGrpSpPr>
        <p:grpSpPr>
          <a:xfrm>
            <a:off x="210728" y="5103803"/>
            <a:ext cx="11592566" cy="632458"/>
            <a:chOff x="210728" y="5103803"/>
            <a:chExt cx="11592566" cy="632458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E0AB62ED-FA35-ABCC-3355-EB37977F5E7D}"/>
                </a:ext>
              </a:extLst>
            </p:cNvPr>
            <p:cNvSpPr/>
            <p:nvPr/>
          </p:nvSpPr>
          <p:spPr>
            <a:xfrm>
              <a:off x="210728" y="5115232"/>
              <a:ext cx="11582400" cy="609600"/>
            </a:xfrm>
            <a:prstGeom prst="rect">
              <a:avLst/>
            </a:prstGeom>
            <a:solidFill>
              <a:srgbClr val="57257D"/>
            </a:solidFill>
            <a:ln>
              <a:solidFill>
                <a:srgbClr val="57257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G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6B0FF43-0249-860D-3444-A0780A7E85C2}"/>
                </a:ext>
              </a:extLst>
            </p:cNvPr>
            <p:cNvSpPr/>
            <p:nvPr/>
          </p:nvSpPr>
          <p:spPr>
            <a:xfrm>
              <a:off x="210728" y="5126661"/>
              <a:ext cx="1686566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dirty="0">
                  <a:solidFill>
                    <a:schemeClr val="tx1"/>
                  </a:solidFill>
                  <a:latin typeface="Book Antiqua" panose="02040602050305030304" pitchFamily="18" charset="0"/>
                </a:rPr>
                <a:t>Establishment</a:t>
              </a:r>
              <a:endParaRPr lang="en-UG" sz="1800" b="1" dirty="0">
                <a:solidFill>
                  <a:schemeClr val="tx1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8A77292-67C1-9F4D-B4F9-CBA96D1B8DD9}"/>
                </a:ext>
              </a:extLst>
            </p:cNvPr>
            <p:cNvSpPr/>
            <p:nvPr/>
          </p:nvSpPr>
          <p:spPr>
            <a:xfrm>
              <a:off x="2661817" y="5105400"/>
              <a:ext cx="1686566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dirty="0">
                  <a:solidFill>
                    <a:schemeClr val="tx1"/>
                  </a:solidFill>
                  <a:latin typeface="Book Antiqua" panose="02040602050305030304" pitchFamily="18" charset="0"/>
                </a:rPr>
                <a:t>Under </a:t>
              </a:r>
              <a:r>
                <a:rPr lang="en-US" sz="1800" b="1" dirty="0" err="1">
                  <a:solidFill>
                    <a:schemeClr val="tx1"/>
                  </a:solidFill>
                  <a:latin typeface="Book Antiqua" panose="02040602050305030304" pitchFamily="18" charset="0"/>
                </a:rPr>
                <a:t>BoU</a:t>
              </a:r>
              <a:endParaRPr lang="en-UG" sz="1800" b="1" dirty="0">
                <a:solidFill>
                  <a:schemeClr val="tx1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EE4783A-E9E4-EA59-9270-A82AB474E79B}"/>
                </a:ext>
              </a:extLst>
            </p:cNvPr>
            <p:cNvSpPr/>
            <p:nvPr/>
          </p:nvSpPr>
          <p:spPr>
            <a:xfrm>
              <a:off x="5107709" y="5126661"/>
              <a:ext cx="1686566" cy="58833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dirty="0">
                  <a:solidFill>
                    <a:schemeClr val="tx1"/>
                  </a:solidFill>
                  <a:latin typeface="Book Antiqua" panose="02040602050305030304" pitchFamily="18" charset="0"/>
                </a:rPr>
                <a:t>Attainment of Legal Status </a:t>
              </a:r>
              <a:endParaRPr lang="en-UG" sz="1800" b="1" dirty="0">
                <a:solidFill>
                  <a:schemeClr val="tx1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7D49A61-BCAB-F321-AE10-87E7F97AED72}"/>
                </a:ext>
              </a:extLst>
            </p:cNvPr>
            <p:cNvSpPr/>
            <p:nvPr/>
          </p:nvSpPr>
          <p:spPr>
            <a:xfrm>
              <a:off x="7640101" y="5103803"/>
              <a:ext cx="1686566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dirty="0">
                  <a:solidFill>
                    <a:schemeClr val="tx1"/>
                  </a:solidFill>
                  <a:latin typeface="Book Antiqua" panose="02040602050305030304" pitchFamily="18" charset="0"/>
                </a:rPr>
                <a:t>Beginning Operations</a:t>
              </a:r>
              <a:endParaRPr lang="en-UG" sz="1800" b="1" dirty="0">
                <a:solidFill>
                  <a:schemeClr val="tx1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9B2F9AB-5805-031B-6288-FE906DA1D92A}"/>
                </a:ext>
              </a:extLst>
            </p:cNvPr>
            <p:cNvSpPr/>
            <p:nvPr/>
          </p:nvSpPr>
          <p:spPr>
            <a:xfrm>
              <a:off x="10116728" y="5120021"/>
              <a:ext cx="1686566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dirty="0">
                  <a:solidFill>
                    <a:schemeClr val="tx1"/>
                  </a:solidFill>
                  <a:latin typeface="Book Antiqua" panose="02040602050305030304" pitchFamily="18" charset="0"/>
                </a:rPr>
                <a:t>Current Status</a:t>
              </a:r>
              <a:endParaRPr lang="en-UG" sz="1800" b="1" dirty="0">
                <a:solidFill>
                  <a:schemeClr val="tx1"/>
                </a:solidFill>
                <a:latin typeface="Book Antiqua" panose="02040602050305030304" pitchFamily="18" charset="0"/>
              </a:endParaRPr>
            </a:p>
          </p:txBody>
        </p:sp>
      </p:grpSp>
      <p:sp>
        <p:nvSpPr>
          <p:cNvPr id="15" name="AutoShape 6" descr="4+ Thousand Establish Line Icon Royalty-Free Images, Stock Photos &amp;  Pictures | Shutterstock">
            <a:extLst>
              <a:ext uri="{FF2B5EF4-FFF2-40B4-BE49-F238E27FC236}">
                <a16:creationId xmlns:a16="http://schemas.microsoft.com/office/drawing/2014/main" id="{E6357733-45AE-A5BE-1A3E-3698383D9AA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27725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G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C2B8B84-4C31-004C-6695-9943C2D4B9B8}"/>
              </a:ext>
            </a:extLst>
          </p:cNvPr>
          <p:cNvGrpSpPr/>
          <p:nvPr/>
        </p:nvGrpSpPr>
        <p:grpSpPr>
          <a:xfrm>
            <a:off x="53659" y="1751256"/>
            <a:ext cx="2142141" cy="3375405"/>
            <a:chOff x="53659" y="1751256"/>
            <a:chExt cx="2142141" cy="3375405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955B734-EDED-7002-920B-02935647EF91}"/>
                </a:ext>
              </a:extLst>
            </p:cNvPr>
            <p:cNvCxnSpPr>
              <a:cxnSpLocks/>
              <a:stCxn id="3" idx="0"/>
            </p:cNvCxnSpPr>
            <p:nvPr/>
          </p:nvCxnSpPr>
          <p:spPr>
            <a:xfrm flipV="1">
              <a:off x="1054011" y="3055595"/>
              <a:ext cx="0" cy="2071066"/>
            </a:xfrm>
            <a:prstGeom prst="line">
              <a:avLst/>
            </a:prstGeom>
            <a:ln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4AFD2B59-F9B3-59D3-1FD6-ACE0AED17375}"/>
                </a:ext>
              </a:extLst>
            </p:cNvPr>
            <p:cNvGrpSpPr/>
            <p:nvPr/>
          </p:nvGrpSpPr>
          <p:grpSpPr>
            <a:xfrm>
              <a:off x="390453" y="3257034"/>
              <a:ext cx="1314448" cy="1199006"/>
              <a:chOff x="401389" y="3512295"/>
              <a:chExt cx="1314448" cy="1199006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97E9DD11-12DC-FE41-44FA-2BF486DD04F9}"/>
                  </a:ext>
                </a:extLst>
              </p:cNvPr>
              <p:cNvSpPr/>
              <p:nvPr/>
            </p:nvSpPr>
            <p:spPr>
              <a:xfrm>
                <a:off x="401389" y="3512295"/>
                <a:ext cx="1314448" cy="119900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57257D"/>
                </a:solidFill>
              </a:ln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G"/>
              </a:p>
            </p:txBody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A3C16157-9163-7C35-DD04-0D2EFC7057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2549" y="3797710"/>
                <a:ext cx="807217" cy="674962"/>
              </a:xfrm>
              <a:prstGeom prst="rect">
                <a:avLst/>
              </a:prstGeom>
            </p:spPr>
          </p:pic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F4AC5EA-3F80-AFF8-537A-E60BEEBD51EF}"/>
                </a:ext>
              </a:extLst>
            </p:cNvPr>
            <p:cNvSpPr txBox="1"/>
            <p:nvPr/>
          </p:nvSpPr>
          <p:spPr>
            <a:xfrm>
              <a:off x="53659" y="1751256"/>
              <a:ext cx="2142141" cy="1323439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600" dirty="0">
                  <a:latin typeface="Book Antiqua" panose="02040602050305030304" pitchFamily="18" charset="0"/>
                  <a:cs typeface="Arial" charset="0"/>
                </a:rPr>
                <a:t>DPF was established in 1994 following the enactment of the Financial Institutions Statute (FIS) 1993. 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82EF415-CE53-9808-E00A-33E6B936DB1B}"/>
              </a:ext>
            </a:extLst>
          </p:cNvPr>
          <p:cNvGrpSpPr/>
          <p:nvPr/>
        </p:nvGrpSpPr>
        <p:grpSpPr>
          <a:xfrm>
            <a:off x="4894859" y="1162469"/>
            <a:ext cx="2142141" cy="3951902"/>
            <a:chOff x="4894859" y="1162469"/>
            <a:chExt cx="2142141" cy="3951902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4290064-ECE5-6324-E8B6-169241C03444}"/>
                </a:ext>
              </a:extLst>
            </p:cNvPr>
            <p:cNvCxnSpPr>
              <a:cxnSpLocks/>
              <a:endCxn id="28" idx="2"/>
            </p:cNvCxnSpPr>
            <p:nvPr/>
          </p:nvCxnSpPr>
          <p:spPr>
            <a:xfrm flipH="1" flipV="1">
              <a:off x="5965930" y="2485908"/>
              <a:ext cx="2292" cy="2628463"/>
            </a:xfrm>
            <a:prstGeom prst="line">
              <a:avLst/>
            </a:prstGeom>
            <a:ln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8F7EF98-5285-51E5-7598-E028AFEE0F78}"/>
                </a:ext>
              </a:extLst>
            </p:cNvPr>
            <p:cNvSpPr txBox="1"/>
            <p:nvPr/>
          </p:nvSpPr>
          <p:spPr>
            <a:xfrm>
              <a:off x="4894859" y="1162469"/>
              <a:ext cx="2142141" cy="1323439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defRPr sz="1600">
                  <a:latin typeface="Book Antiqua" panose="02040602050305030304" pitchFamily="18" charset="0"/>
                  <a:cs typeface="Arial" charset="0"/>
                </a:defRPr>
              </a:lvl1pPr>
            </a:lstStyle>
            <a:p>
              <a:r>
                <a:rPr lang="en-GB" dirty="0"/>
                <a:t>The Financial Institutions Act, Cap 57 operationalized the Fund as an independent entity. </a:t>
              </a: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3FC1547E-6477-9F07-4974-4460A24A6C53}"/>
                </a:ext>
              </a:extLst>
            </p:cNvPr>
            <p:cNvGrpSpPr/>
            <p:nvPr/>
          </p:nvGrpSpPr>
          <p:grpSpPr>
            <a:xfrm>
              <a:off x="5315928" y="2990569"/>
              <a:ext cx="1314448" cy="1199006"/>
              <a:chOff x="5414980" y="3495461"/>
              <a:chExt cx="1314448" cy="1199006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C7617C57-CFE8-CF64-5A1C-B01DEA1A1819}"/>
                  </a:ext>
                </a:extLst>
              </p:cNvPr>
              <p:cNvSpPr/>
              <p:nvPr/>
            </p:nvSpPr>
            <p:spPr>
              <a:xfrm>
                <a:off x="5414980" y="3495461"/>
                <a:ext cx="1314448" cy="119900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57257D"/>
                </a:solidFill>
              </a:ln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G"/>
              </a:p>
            </p:txBody>
          </p:sp>
          <p:pic>
            <p:nvPicPr>
              <p:cNvPr id="1036" name="Picture 12" descr="Hr Legal: Over 997 Royalty-Free ...">
                <a:extLst>
                  <a:ext uri="{FF2B5EF4-FFF2-40B4-BE49-F238E27FC236}">
                    <a16:creationId xmlns:a16="http://schemas.microsoft.com/office/drawing/2014/main" id="{94724F5F-85D7-3F04-1BFE-82784A605CC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121" t="11062" r="11990" b="16036"/>
              <a:stretch>
                <a:fillRect/>
              </a:stretch>
            </p:blipFill>
            <p:spPr bwMode="auto">
              <a:xfrm>
                <a:off x="5687535" y="3763112"/>
                <a:ext cx="721018" cy="7374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45C6B0F-6F16-7837-B80D-0DC887E187AA}"/>
              </a:ext>
            </a:extLst>
          </p:cNvPr>
          <p:cNvGrpSpPr/>
          <p:nvPr/>
        </p:nvGrpSpPr>
        <p:grpSpPr>
          <a:xfrm>
            <a:off x="7311769" y="1213970"/>
            <a:ext cx="2232982" cy="3871030"/>
            <a:chOff x="7311769" y="1213970"/>
            <a:chExt cx="2232982" cy="3871030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BB05732-D1F2-534B-C4AA-2097D8DAC8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46865" y="2397514"/>
              <a:ext cx="0" cy="2687486"/>
            </a:xfrm>
            <a:prstGeom prst="line">
              <a:avLst/>
            </a:prstGeom>
            <a:ln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473E27F-B511-F8CB-B460-0F9DC1558A0D}"/>
                </a:ext>
              </a:extLst>
            </p:cNvPr>
            <p:cNvSpPr txBox="1"/>
            <p:nvPr/>
          </p:nvSpPr>
          <p:spPr>
            <a:xfrm>
              <a:off x="7311769" y="2895419"/>
              <a:ext cx="2232982" cy="1815882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defRPr sz="1600">
                  <a:latin typeface="Book Antiqua" panose="02040602050305030304" pitchFamily="18" charset="0"/>
                  <a:cs typeface="Arial" charset="0"/>
                </a:defRPr>
              </a:lvl1pPr>
            </a:lstStyle>
            <a:p>
              <a:r>
                <a:rPr lang="en-US" dirty="0"/>
                <a:t>Consequently, a team of staff were seconded from Bank of Uganda to kickstart independent operations of the Fund.</a:t>
              </a: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1C75E4D1-83E4-031C-AB77-81471BA0A3B2}"/>
                </a:ext>
              </a:extLst>
            </p:cNvPr>
            <p:cNvGrpSpPr/>
            <p:nvPr/>
          </p:nvGrpSpPr>
          <p:grpSpPr>
            <a:xfrm>
              <a:off x="7785129" y="1213970"/>
              <a:ext cx="1314448" cy="1199006"/>
              <a:chOff x="7785129" y="1213970"/>
              <a:chExt cx="1314448" cy="1199006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3C55C9C4-C34C-3458-4D7D-55BF1CF69DA7}"/>
                  </a:ext>
                </a:extLst>
              </p:cNvPr>
              <p:cNvSpPr/>
              <p:nvPr/>
            </p:nvSpPr>
            <p:spPr>
              <a:xfrm>
                <a:off x="7785129" y="1213970"/>
                <a:ext cx="1314448" cy="119900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57257D"/>
                </a:solidFill>
              </a:ln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G"/>
              </a:p>
            </p:txBody>
          </p:sp>
          <p:pic>
            <p:nvPicPr>
              <p:cNvPr id="1038" name="Picture 14" descr="Operations icon vector. workflow ...">
                <a:extLst>
                  <a:ext uri="{FF2B5EF4-FFF2-40B4-BE49-F238E27FC236}">
                    <a16:creationId xmlns:a16="http://schemas.microsoft.com/office/drawing/2014/main" id="{6D33E0B8-F876-6126-3C03-2F4E0406C45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936" t="14947" r="8267" b="16480"/>
              <a:stretch>
                <a:fillRect/>
              </a:stretch>
            </p:blipFill>
            <p:spPr bwMode="auto">
              <a:xfrm>
                <a:off x="7992310" y="1485180"/>
                <a:ext cx="871900" cy="7309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27D4337F-760F-6F82-3D15-6F4E140F9531}"/>
              </a:ext>
            </a:extLst>
          </p:cNvPr>
          <p:cNvGrpSpPr/>
          <p:nvPr/>
        </p:nvGrpSpPr>
        <p:grpSpPr>
          <a:xfrm>
            <a:off x="9836623" y="1440604"/>
            <a:ext cx="2142141" cy="3679417"/>
            <a:chOff x="9836623" y="1440604"/>
            <a:chExt cx="2142141" cy="3679417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6BA5D76-9287-8448-CBD2-90EE301608A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897786" y="3803360"/>
              <a:ext cx="2292" cy="1316661"/>
            </a:xfrm>
            <a:prstGeom prst="line">
              <a:avLst/>
            </a:prstGeom>
            <a:ln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E169C7F-276C-389E-03C7-8EBFB4433D38}"/>
                </a:ext>
              </a:extLst>
            </p:cNvPr>
            <p:cNvSpPr txBox="1"/>
            <p:nvPr/>
          </p:nvSpPr>
          <p:spPr>
            <a:xfrm>
              <a:off x="9836623" y="1440604"/>
              <a:ext cx="2142141" cy="1077218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defRPr sz="1600">
                  <a:latin typeface="Book Antiqua" panose="02040602050305030304" pitchFamily="18" charset="0"/>
                  <a:cs typeface="Arial" charset="0"/>
                </a:defRPr>
              </a:lvl1pPr>
            </a:lstStyle>
            <a:p>
              <a:pPr>
                <a:defRPr/>
              </a:pPr>
              <a:r>
                <a:rPr lang="en-US" dirty="0"/>
                <a:t>The Fund is operational &amp; has to-date successfully conducted 2 payouts.</a:t>
              </a:r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6ED4AA2B-23E3-8194-9DBC-6AF50683DAD8}"/>
                </a:ext>
              </a:extLst>
            </p:cNvPr>
            <p:cNvGrpSpPr/>
            <p:nvPr/>
          </p:nvGrpSpPr>
          <p:grpSpPr>
            <a:xfrm>
              <a:off x="10226220" y="2584024"/>
              <a:ext cx="1314448" cy="1199006"/>
              <a:chOff x="10226220" y="2584024"/>
              <a:chExt cx="1314448" cy="1199006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293138CE-2492-DA24-54C4-B19EE3AC8A66}"/>
                  </a:ext>
                </a:extLst>
              </p:cNvPr>
              <p:cNvSpPr/>
              <p:nvPr/>
            </p:nvSpPr>
            <p:spPr>
              <a:xfrm>
                <a:off x="10226220" y="2584024"/>
                <a:ext cx="1314448" cy="119900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57257D"/>
                </a:solidFill>
              </a:ln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G"/>
              </a:p>
            </p:txBody>
          </p:sp>
          <p:pic>
            <p:nvPicPr>
              <p:cNvPr id="1040" name="Picture 16" descr="Payout button flat icon. Hand and pay ...">
                <a:extLst>
                  <a:ext uri="{FF2B5EF4-FFF2-40B4-BE49-F238E27FC236}">
                    <a16:creationId xmlns:a16="http://schemas.microsoft.com/office/drawing/2014/main" id="{D66B9287-773E-D3F9-B19A-9C76CDC89EA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55790" y="2841962"/>
                <a:ext cx="739438" cy="7394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447F442-714B-E434-EF3E-320AED2FA4B0}"/>
              </a:ext>
            </a:extLst>
          </p:cNvPr>
          <p:cNvGrpSpPr/>
          <p:nvPr/>
        </p:nvGrpSpPr>
        <p:grpSpPr>
          <a:xfrm>
            <a:off x="2399185" y="1193484"/>
            <a:ext cx="2235274" cy="3911916"/>
            <a:chOff x="2399185" y="1193484"/>
            <a:chExt cx="2235274" cy="3911916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FEA0D49B-1A90-D255-DD76-F84D3D9D7DE0}"/>
                </a:ext>
              </a:extLst>
            </p:cNvPr>
            <p:cNvGrpSpPr/>
            <p:nvPr/>
          </p:nvGrpSpPr>
          <p:grpSpPr>
            <a:xfrm>
              <a:off x="2867574" y="1193484"/>
              <a:ext cx="1314448" cy="3911916"/>
              <a:chOff x="2867574" y="1213970"/>
              <a:chExt cx="1314448" cy="3911916"/>
            </a:xfrm>
          </p:grpSpPr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03CBE6DC-4F5D-3ABA-7E90-2A6ED840B82F}"/>
                  </a:ext>
                </a:extLst>
              </p:cNvPr>
              <p:cNvGrpSpPr/>
              <p:nvPr/>
            </p:nvGrpSpPr>
            <p:grpSpPr>
              <a:xfrm>
                <a:off x="2867574" y="1213970"/>
                <a:ext cx="1314448" cy="3911916"/>
                <a:chOff x="2867574" y="1213970"/>
                <a:chExt cx="1314448" cy="3911916"/>
              </a:xfrm>
            </p:grpSpPr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E872390F-BB96-2D8B-EE55-616F77F7F56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505100" y="2438400"/>
                  <a:ext cx="0" cy="2687486"/>
                </a:xfrm>
                <a:prstGeom prst="line">
                  <a:avLst/>
                </a:prstGeom>
                <a:ln/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E313214E-6DD7-C64D-4683-1A69C29F2D4E}"/>
                    </a:ext>
                  </a:extLst>
                </p:cNvPr>
                <p:cNvSpPr/>
                <p:nvPr/>
              </p:nvSpPr>
              <p:spPr>
                <a:xfrm>
                  <a:off x="2867574" y="1213970"/>
                  <a:ext cx="1314448" cy="119900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57257D"/>
                  </a:solidFill>
                </a:ln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G"/>
                </a:p>
              </p:txBody>
            </p:sp>
          </p:grpSp>
          <p:pic>
            <p:nvPicPr>
              <p:cNvPr id="1034" name="Picture 10" descr="Bank of Uganda - ABS Consulting Group Ltd">
                <a:extLst>
                  <a:ext uri="{FF2B5EF4-FFF2-40B4-BE49-F238E27FC236}">
                    <a16:creationId xmlns:a16="http://schemas.microsoft.com/office/drawing/2014/main" id="{6BB33A64-8794-A322-A0EC-0208B482755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361" t="8735" r="22216" b="4327"/>
              <a:stretch>
                <a:fillRect/>
              </a:stretch>
            </p:blipFill>
            <p:spPr bwMode="auto">
              <a:xfrm flipH="1">
                <a:off x="3063376" y="1452736"/>
                <a:ext cx="873251" cy="6974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5D6D880-0346-7C7F-75C0-D416EF2CFDFA}"/>
                </a:ext>
              </a:extLst>
            </p:cNvPr>
            <p:cNvSpPr txBox="1"/>
            <p:nvPr/>
          </p:nvSpPr>
          <p:spPr>
            <a:xfrm>
              <a:off x="2399185" y="3124736"/>
              <a:ext cx="2235274" cy="1323439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defRPr sz="1600">
                  <a:latin typeface="Book Antiqua" panose="02040602050305030304" pitchFamily="18" charset="0"/>
                  <a:cs typeface="Arial" charset="0"/>
                </a:defRPr>
              </a:lvl1pPr>
            </a:lstStyle>
            <a:p>
              <a:r>
                <a:rPr lang="en-US" dirty="0"/>
                <a:t>It continued, managed by Bank of Uganda, under the Financial Institutions Act (FIA) 2004, until 2017.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346294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A2436A-61A2-2281-CFFC-34852F1DBD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2FFD6-3A77-5282-C837-06E3260E2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6724"/>
            <a:ext cx="12161838" cy="693089"/>
          </a:xfrm>
        </p:spPr>
        <p:txBody>
          <a:bodyPr>
            <a:normAutofit/>
          </a:bodyPr>
          <a:lstStyle/>
          <a:p>
            <a:pPr algn="l"/>
            <a:r>
              <a:rPr lang="en-GB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 Antiqua" panose="02040602050305030304" pitchFamily="18" charset="0"/>
              </a:rPr>
              <a:t>DPF ROLE AND FUNCTIONS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046D934-9A40-0716-3ABA-4A3DF497E2D8}"/>
              </a:ext>
            </a:extLst>
          </p:cNvPr>
          <p:cNvGrpSpPr/>
          <p:nvPr/>
        </p:nvGrpSpPr>
        <p:grpSpPr>
          <a:xfrm>
            <a:off x="0" y="6576350"/>
            <a:ext cx="371237" cy="273167"/>
            <a:chOff x="53413" y="6584156"/>
            <a:chExt cx="372158" cy="273844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F623D4D-F203-C6D8-D8C4-880701C51A8E}"/>
                </a:ext>
              </a:extLst>
            </p:cNvPr>
            <p:cNvSpPr/>
            <p:nvPr/>
          </p:nvSpPr>
          <p:spPr>
            <a:xfrm>
              <a:off x="56189" y="6584156"/>
              <a:ext cx="369382" cy="273844"/>
            </a:xfrm>
            <a:prstGeom prst="rect">
              <a:avLst/>
            </a:prstGeom>
            <a:solidFill>
              <a:srgbClr val="FFC000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txBody>
            <a:bodyPr rtlCol="0" anchor="ctr"/>
            <a:lstStyle/>
            <a:p>
              <a:pPr marL="0" marR="0" lvl="0" indent="0" algn="ctr" defTabSz="6840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4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29" name="Slide Number Placeholder 7">
              <a:extLst>
                <a:ext uri="{FF2B5EF4-FFF2-40B4-BE49-F238E27FC236}">
                  <a16:creationId xmlns:a16="http://schemas.microsoft.com/office/drawing/2014/main" id="{1B809172-E62D-9960-0F23-9C981EB0316E}"/>
                </a:ext>
              </a:extLst>
            </p:cNvPr>
            <p:cNvSpPr txBox="1">
              <a:spLocks/>
            </p:cNvSpPr>
            <p:nvPr/>
          </p:nvSpPr>
          <p:spPr>
            <a:xfrm>
              <a:off x="53413" y="6584156"/>
              <a:ext cx="372158" cy="273844"/>
            </a:xfrm>
            <a:prstGeom prst="rect">
              <a:avLst/>
            </a:prstGeom>
          </p:spPr>
          <p:txBody>
            <a:bodyPr vert="horz" lIns="68410" tIns="34205" rIns="68410" bIns="34205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700" b="1" kern="120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40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135DEF42-8766-4528-92E9-2E5E24EB162F}" type="slidenum">
                <a:rPr kumimoji="0" lang="en-US" sz="1272" b="1" i="0" u="none" strike="noStrike" kern="120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pPr marL="0" marR="0" lvl="0" indent="0" algn="ctr" defTabSz="6840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6</a:t>
              </a:fld>
              <a:endParaRPr kumimoji="0" lang="en-US" sz="1272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68EDA8FC-24C9-782A-A05E-71792EED51B1}"/>
              </a:ext>
            </a:extLst>
          </p:cNvPr>
          <p:cNvSpPr txBox="1"/>
          <p:nvPr/>
        </p:nvSpPr>
        <p:spPr>
          <a:xfrm>
            <a:off x="7002637" y="1184872"/>
            <a:ext cx="453485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28964"/>
            <a:r>
              <a:rPr lang="en-GB" sz="2400" dirty="0">
                <a:latin typeface="Book Antiqua" panose="02040602050305030304" pitchFamily="18" charset="0"/>
                <a:cs typeface="Arial" pitchFamily="34" charset="0"/>
              </a:rPr>
              <a:t>1. Pay depositors of protected institutions, in the event of closure of a financial institution.</a:t>
            </a:r>
            <a:endParaRPr lang="en-US" sz="2400" dirty="0">
              <a:latin typeface="Book Antiqua" panose="02040602050305030304" pitchFamily="18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F48FA5-4B7E-920D-D0A5-097F9EA38E24}"/>
              </a:ext>
            </a:extLst>
          </p:cNvPr>
          <p:cNvSpPr txBox="1"/>
          <p:nvPr/>
        </p:nvSpPr>
        <p:spPr>
          <a:xfrm>
            <a:off x="7757319" y="4365974"/>
            <a:ext cx="3810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defTabSz="828964">
              <a:defRPr sz="2400">
                <a:latin typeface="Book Antiqua" panose="02040602050305030304" pitchFamily="18" charset="0"/>
                <a:cs typeface="Arial" pitchFamily="34" charset="0"/>
              </a:defRPr>
            </a:lvl1pPr>
          </a:lstStyle>
          <a:p>
            <a:r>
              <a:rPr lang="en-GB" dirty="0"/>
              <a:t>2. Contribute to financial sector stability through Public Awareness.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366A263-0601-0D0F-A08B-1BC1E8E2CFCD}"/>
              </a:ext>
            </a:extLst>
          </p:cNvPr>
          <p:cNvGrpSpPr/>
          <p:nvPr/>
        </p:nvGrpSpPr>
        <p:grpSpPr>
          <a:xfrm>
            <a:off x="4438414" y="1195280"/>
            <a:ext cx="2493527" cy="1558814"/>
            <a:chOff x="3942613" y="878663"/>
            <a:chExt cx="3048000" cy="2088908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7DDF94B-39CE-C664-36E9-EA21A4E75008}"/>
                </a:ext>
              </a:extLst>
            </p:cNvPr>
            <p:cNvGrpSpPr/>
            <p:nvPr/>
          </p:nvGrpSpPr>
          <p:grpSpPr>
            <a:xfrm>
              <a:off x="3942613" y="878663"/>
              <a:ext cx="3048000" cy="2088908"/>
              <a:chOff x="3942613" y="878663"/>
              <a:chExt cx="3048000" cy="2088908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4B485A4-6FF5-62D3-5E13-0BB4F8277C7C}"/>
                  </a:ext>
                </a:extLst>
              </p:cNvPr>
              <p:cNvSpPr/>
              <p:nvPr/>
            </p:nvSpPr>
            <p:spPr>
              <a:xfrm>
                <a:off x="3942613" y="878663"/>
                <a:ext cx="3048000" cy="2088908"/>
              </a:xfrm>
              <a:prstGeom prst="rect">
                <a:avLst/>
              </a:prstGeom>
              <a:solidFill>
                <a:srgbClr val="57257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49250" h="355600" prst="relaxedInset"/>
                <a:bevelB w="44450" h="101600" prst="artDeco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G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D8A7936-9016-A336-0616-D16664D9DA25}"/>
                  </a:ext>
                </a:extLst>
              </p:cNvPr>
              <p:cNvSpPr/>
              <p:nvPr/>
            </p:nvSpPr>
            <p:spPr>
              <a:xfrm>
                <a:off x="4342872" y="1241800"/>
                <a:ext cx="2307417" cy="132445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G"/>
              </a:p>
            </p:txBody>
          </p:sp>
        </p:grpSp>
        <p:pic>
          <p:nvPicPr>
            <p:cNvPr id="5" name="Picture 2" descr="Payment Generic Outline Color icon">
              <a:extLst>
                <a:ext uri="{FF2B5EF4-FFF2-40B4-BE49-F238E27FC236}">
                  <a16:creationId xmlns:a16="http://schemas.microsoft.com/office/drawing/2014/main" id="{D32AA425-CC5A-7694-DC3E-3985301839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4570" y="1285011"/>
              <a:ext cx="1281246" cy="12812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083B5F0-E2DD-5B09-0867-C398673E657F}"/>
              </a:ext>
            </a:extLst>
          </p:cNvPr>
          <p:cNvSpPr txBox="1"/>
          <p:nvPr/>
        </p:nvSpPr>
        <p:spPr>
          <a:xfrm>
            <a:off x="1055376" y="4505922"/>
            <a:ext cx="329978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defTabSz="828964">
              <a:defRPr sz="2400">
                <a:latin typeface="Book Antiqua" panose="02040602050305030304" pitchFamily="18" charset="0"/>
                <a:cs typeface="Arial" pitchFamily="34" charset="0"/>
              </a:defRPr>
            </a:lvl1pPr>
          </a:lstStyle>
          <a:p>
            <a:r>
              <a:rPr lang="en-GB" dirty="0"/>
              <a:t>3. Act as receiver or liquidator if appointed by Bank of Uganda.</a:t>
            </a:r>
            <a:endParaRPr lang="en-US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3C69C79-53CE-33A4-25C1-0B92FA9B021C}"/>
              </a:ext>
            </a:extLst>
          </p:cNvPr>
          <p:cNvGrpSpPr/>
          <p:nvPr/>
        </p:nvGrpSpPr>
        <p:grpSpPr>
          <a:xfrm>
            <a:off x="2152473" y="2642323"/>
            <a:ext cx="2408692" cy="1686953"/>
            <a:chOff x="1533921" y="2454246"/>
            <a:chExt cx="3048000" cy="2088908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9EBBCDFD-52A5-A926-E2EF-FB1318DD2499}"/>
                </a:ext>
              </a:extLst>
            </p:cNvPr>
            <p:cNvGrpSpPr/>
            <p:nvPr/>
          </p:nvGrpSpPr>
          <p:grpSpPr>
            <a:xfrm>
              <a:off x="1533921" y="2454246"/>
              <a:ext cx="3048000" cy="2088908"/>
              <a:chOff x="1644214" y="2384547"/>
              <a:chExt cx="3048000" cy="2088908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5E65687-9067-4BFA-F956-EA5E0F291B5A}"/>
                  </a:ext>
                </a:extLst>
              </p:cNvPr>
              <p:cNvSpPr/>
              <p:nvPr/>
            </p:nvSpPr>
            <p:spPr>
              <a:xfrm>
                <a:off x="1644214" y="2384547"/>
                <a:ext cx="3048000" cy="208890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49250" h="355600" prst="relaxedInset"/>
                <a:bevelB w="44450" h="101600" prst="artDeco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G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8721436E-0530-9AEA-056E-E39C9C38499C}"/>
                  </a:ext>
                </a:extLst>
              </p:cNvPr>
              <p:cNvSpPr/>
              <p:nvPr/>
            </p:nvSpPr>
            <p:spPr>
              <a:xfrm>
                <a:off x="1986947" y="2740226"/>
                <a:ext cx="2314195" cy="13663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G"/>
              </a:p>
            </p:txBody>
          </p:sp>
        </p:grpSp>
        <p:pic>
          <p:nvPicPr>
            <p:cNvPr id="23" name="Picture 6" descr="Responsibility Meticulous Lineal Color icon">
              <a:extLst>
                <a:ext uri="{FF2B5EF4-FFF2-40B4-BE49-F238E27FC236}">
                  <a16:creationId xmlns:a16="http://schemas.microsoft.com/office/drawing/2014/main" id="{8E7501B9-7B8B-921D-C45E-53D69B2886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204" y="2858933"/>
              <a:ext cx="1245094" cy="12450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" name="AutoShape 2" descr="Roles Responsibilities Stock ...">
            <a:extLst>
              <a:ext uri="{FF2B5EF4-FFF2-40B4-BE49-F238E27FC236}">
                <a16:creationId xmlns:a16="http://schemas.microsoft.com/office/drawing/2014/main" id="{D1A5F7FA-E4F2-2E52-5113-64926DB0393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27725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G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1A2BD44-5EFD-EE65-3350-AF7324D7BA9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14531"/>
          <a:stretch>
            <a:fillRect/>
          </a:stretch>
        </p:blipFill>
        <p:spPr>
          <a:xfrm>
            <a:off x="4982475" y="2819400"/>
            <a:ext cx="1494158" cy="1294217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776D94F-1196-8055-E349-55C984D7F72C}"/>
              </a:ext>
            </a:extLst>
          </p:cNvPr>
          <p:cNvGrpSpPr/>
          <p:nvPr/>
        </p:nvGrpSpPr>
        <p:grpSpPr>
          <a:xfrm>
            <a:off x="6847106" y="2667000"/>
            <a:ext cx="2559982" cy="1686952"/>
            <a:chOff x="6436140" y="2454246"/>
            <a:chExt cx="3048000" cy="2088908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1B16D8B-2421-6550-2B84-62922058A2D4}"/>
                </a:ext>
              </a:extLst>
            </p:cNvPr>
            <p:cNvGrpSpPr/>
            <p:nvPr/>
          </p:nvGrpSpPr>
          <p:grpSpPr>
            <a:xfrm>
              <a:off x="6436140" y="2454246"/>
              <a:ext cx="3048000" cy="2088908"/>
              <a:chOff x="6343062" y="2400532"/>
              <a:chExt cx="3048000" cy="2088908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9299458-C627-9701-DB8D-67FE085A3A7C}"/>
                  </a:ext>
                </a:extLst>
              </p:cNvPr>
              <p:cNvSpPr/>
              <p:nvPr/>
            </p:nvSpPr>
            <p:spPr>
              <a:xfrm>
                <a:off x="6343062" y="2400532"/>
                <a:ext cx="3048000" cy="208890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49250" h="355600" prst="relaxedInset"/>
                <a:bevelB w="44450" h="101600" prst="artDeco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G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721E709-90B3-107F-082E-02910924202F}"/>
                  </a:ext>
                </a:extLst>
              </p:cNvPr>
              <p:cNvSpPr/>
              <p:nvPr/>
            </p:nvSpPr>
            <p:spPr>
              <a:xfrm>
                <a:off x="6736766" y="2757780"/>
                <a:ext cx="2323098" cy="13342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G"/>
              </a:p>
            </p:txBody>
          </p:sp>
        </p:grpSp>
        <p:pic>
          <p:nvPicPr>
            <p:cNvPr id="13" name="Picture 8" descr="Broadcast Generic color lineal-color icon">
              <a:extLst>
                <a:ext uri="{FF2B5EF4-FFF2-40B4-BE49-F238E27FC236}">
                  <a16:creationId xmlns:a16="http://schemas.microsoft.com/office/drawing/2014/main" id="{29400750-6A23-D89E-855A-FB5F7FF97B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7767" y="2850423"/>
              <a:ext cx="1334264" cy="1334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500D6218-4419-E8BB-C74D-00683F6A6832}"/>
              </a:ext>
            </a:extLst>
          </p:cNvPr>
          <p:cNvSpPr txBox="1"/>
          <p:nvPr/>
        </p:nvSpPr>
        <p:spPr>
          <a:xfrm>
            <a:off x="1042107" y="1261709"/>
            <a:ext cx="330289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defTabSz="828964">
              <a:defRPr sz="2400">
                <a:latin typeface="Book Antiqua" panose="02040602050305030304" pitchFamily="18" charset="0"/>
                <a:cs typeface="Arial" pitchFamily="34" charset="0"/>
              </a:defRPr>
            </a:lvl1pPr>
          </a:lstStyle>
          <a:p>
            <a:r>
              <a:rPr lang="en-GB" dirty="0"/>
              <a:t>4. Perform any other duty as may be conferred by law.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D83A81C-908B-7B8E-C471-A95FED7F107E}"/>
              </a:ext>
            </a:extLst>
          </p:cNvPr>
          <p:cNvGrpSpPr/>
          <p:nvPr/>
        </p:nvGrpSpPr>
        <p:grpSpPr>
          <a:xfrm>
            <a:off x="4438414" y="4222388"/>
            <a:ext cx="2559982" cy="1487502"/>
            <a:chOff x="4438414" y="4222388"/>
            <a:chExt cx="2559982" cy="1487502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8B6735A8-5FE8-88AC-3B8E-1BF987D24086}"/>
                </a:ext>
              </a:extLst>
            </p:cNvPr>
            <p:cNvGrpSpPr/>
            <p:nvPr/>
          </p:nvGrpSpPr>
          <p:grpSpPr>
            <a:xfrm>
              <a:off x="4438414" y="4222388"/>
              <a:ext cx="2559982" cy="1487502"/>
              <a:chOff x="4438414" y="4222388"/>
              <a:chExt cx="2559982" cy="1487502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C81F717-B84E-3A6C-D581-54E88D66714F}"/>
                  </a:ext>
                </a:extLst>
              </p:cNvPr>
              <p:cNvSpPr/>
              <p:nvPr/>
            </p:nvSpPr>
            <p:spPr>
              <a:xfrm>
                <a:off x="4438414" y="4222388"/>
                <a:ext cx="2559982" cy="148750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49250" h="355600" prst="relaxedInset"/>
                <a:bevelB w="44450" h="101600" prst="artDeco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G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512338F8-879D-74D3-01D0-D815E81A1008}"/>
                  </a:ext>
                </a:extLst>
              </p:cNvPr>
              <p:cNvSpPr/>
              <p:nvPr/>
            </p:nvSpPr>
            <p:spPr>
              <a:xfrm>
                <a:off x="4765860" y="4529032"/>
                <a:ext cx="1927388" cy="86270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G"/>
              </a:p>
            </p:txBody>
          </p:sp>
        </p:grpSp>
        <p:pic>
          <p:nvPicPr>
            <p:cNvPr id="17" name="Picture 4" descr="Ruined Bank: Over 2,359 Royalty-Free Licensable Stock Illustrations &amp;  Drawings | Shutterstock">
              <a:extLst>
                <a:ext uri="{FF2B5EF4-FFF2-40B4-BE49-F238E27FC236}">
                  <a16:creationId xmlns:a16="http://schemas.microsoft.com/office/drawing/2014/main" id="{0678CC8C-116D-F075-9FE5-DFCAC1E49B4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545" b="82424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10" b="9341"/>
            <a:stretch/>
          </p:blipFill>
          <p:spPr bwMode="auto">
            <a:xfrm>
              <a:off x="5017745" y="4442172"/>
              <a:ext cx="1316180" cy="9495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907704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8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0951D92-BAB2-04CC-E06D-8A09372C4ED6}"/>
              </a:ext>
            </a:extLst>
          </p:cNvPr>
          <p:cNvSpPr/>
          <p:nvPr/>
        </p:nvSpPr>
        <p:spPr>
          <a:xfrm>
            <a:off x="532765" y="1703063"/>
            <a:ext cx="1969375" cy="1624323"/>
          </a:xfrm>
          <a:prstGeom prst="roundRect">
            <a:avLst>
              <a:gd name="adj" fmla="val 10000"/>
            </a:avLst>
          </a:prstGeom>
        </p:spPr>
        <p:style>
          <a:lnRef idx="1">
            <a:schemeClr val="accent4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E034B07-ECE2-2494-4645-A9DBB6AC1188}"/>
              </a:ext>
            </a:extLst>
          </p:cNvPr>
          <p:cNvGrpSpPr/>
          <p:nvPr/>
        </p:nvGrpSpPr>
        <p:grpSpPr>
          <a:xfrm>
            <a:off x="505204" y="3053132"/>
            <a:ext cx="2908715" cy="2481838"/>
            <a:chOff x="16128" y="2264438"/>
            <a:chExt cx="2488923" cy="2148457"/>
          </a:xfrm>
          <a:scene3d>
            <a:camera prst="orthographicFront"/>
            <a:lightRig rig="flat" dir="t"/>
          </a:scene3d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38BA4E5C-9ACC-86E5-826A-4C5216652926}"/>
                </a:ext>
              </a:extLst>
            </p:cNvPr>
            <p:cNvSpPr/>
            <p:nvPr/>
          </p:nvSpPr>
          <p:spPr>
            <a:xfrm>
              <a:off x="16128" y="2264438"/>
              <a:ext cx="2488923" cy="2148457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shade val="8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" name="Rectangle: Rounded Corners 5">
              <a:extLst>
                <a:ext uri="{FF2B5EF4-FFF2-40B4-BE49-F238E27FC236}">
                  <a16:creationId xmlns:a16="http://schemas.microsoft.com/office/drawing/2014/main" id="{A194F16C-F324-D4B9-7F95-9898F296E5BC}"/>
                </a:ext>
              </a:extLst>
            </p:cNvPr>
            <p:cNvSpPr txBox="1"/>
            <p:nvPr/>
          </p:nvSpPr>
          <p:spPr>
            <a:xfrm>
              <a:off x="79054" y="2327364"/>
              <a:ext cx="2363071" cy="202260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4290" tIns="22860" rIns="34290" bIns="2286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ts val="2600"/>
                </a:lnSpc>
                <a:spcBef>
                  <a:spcPts val="600"/>
                </a:spcBef>
                <a:spcAft>
                  <a:spcPts val="400"/>
                </a:spcAft>
                <a:buFont typeface="+mj-lt"/>
                <a:buNone/>
              </a:pPr>
              <a:r>
                <a:rPr lang="en-US" sz="1800" b="1" kern="1200" dirty="0">
                  <a:solidFill>
                    <a:srgbClr val="C00000"/>
                  </a:solidFill>
                  <a:latin typeface="Book Antiqua" panose="02040602050305030304" pitchFamily="18" charset="0"/>
                </a:rPr>
                <a:t>Ensuring that the public is informed</a:t>
              </a:r>
              <a:r>
                <a:rPr lang="en-US" sz="1800" kern="1200" dirty="0">
                  <a:solidFill>
                    <a:srgbClr val="C00000"/>
                  </a:solidFill>
                  <a:latin typeface="Book Antiqua" panose="02040602050305030304" pitchFamily="18" charset="0"/>
                </a:rPr>
                <a:t>, </a:t>
              </a:r>
              <a:r>
                <a:rPr lang="en-US" sz="1800" kern="1200" dirty="0">
                  <a:latin typeface="Book Antiqua" panose="02040602050305030304" pitchFamily="18" charset="0"/>
                </a:rPr>
                <a:t>through awareness campaigns about the role DPF plays in ensuring that customer deposits are protected.</a:t>
              </a:r>
              <a:endParaRPr lang="en-UG" sz="1800" kern="1200" dirty="0">
                <a:latin typeface="Book Antiqua" panose="02040602050305030304" pitchFamily="18" charset="0"/>
              </a:endParaRP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E7E3AAB-8BAD-DA88-85E6-DD8784571169}"/>
              </a:ext>
            </a:extLst>
          </p:cNvPr>
          <p:cNvSpPr/>
          <p:nvPr/>
        </p:nvSpPr>
        <p:spPr>
          <a:xfrm>
            <a:off x="5303705" y="3656654"/>
            <a:ext cx="1774545" cy="1340391"/>
          </a:xfrm>
          <a:prstGeom prst="roundRect">
            <a:avLst>
              <a:gd name="adj" fmla="val 10000"/>
            </a:avLst>
          </a:prstGeom>
        </p:spPr>
        <p:style>
          <a:lnRef idx="1">
            <a:schemeClr val="accent4">
              <a:shade val="80000"/>
              <a:hueOff val="-58853"/>
              <a:satOff val="-1455"/>
              <a:lumOff val="8329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2C4C031-EB02-BA88-8464-26EC88DDC565}"/>
              </a:ext>
            </a:extLst>
          </p:cNvPr>
          <p:cNvGrpSpPr/>
          <p:nvPr/>
        </p:nvGrpSpPr>
        <p:grpSpPr>
          <a:xfrm>
            <a:off x="3965662" y="1127366"/>
            <a:ext cx="4724400" cy="2481838"/>
            <a:chOff x="2984397" y="973273"/>
            <a:chExt cx="3517427" cy="2481838"/>
          </a:xfrm>
          <a:scene3d>
            <a:camera prst="orthographicFront"/>
            <a:lightRig rig="flat" dir="t"/>
          </a:scene3d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05F2A3D0-7CAB-F08E-E1BB-82F6B427D9C7}"/>
                </a:ext>
              </a:extLst>
            </p:cNvPr>
            <p:cNvSpPr/>
            <p:nvPr/>
          </p:nvSpPr>
          <p:spPr>
            <a:xfrm>
              <a:off x="2984397" y="973273"/>
              <a:ext cx="3517427" cy="2481838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shade val="80000"/>
                <a:hueOff val="-58853"/>
                <a:satOff val="-1455"/>
                <a:lumOff val="8329"/>
                <a:alphaOff val="0"/>
              </a:schemeClr>
            </a:fillRef>
            <a:effectRef idx="1">
              <a:schemeClr val="accent4">
                <a:shade val="80000"/>
                <a:hueOff val="-58853"/>
                <a:satOff val="-1455"/>
                <a:lumOff val="8329"/>
                <a:alphaOff val="0"/>
              </a:schemeClr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Rectangle: Rounded Corners 5">
              <a:extLst>
                <a:ext uri="{FF2B5EF4-FFF2-40B4-BE49-F238E27FC236}">
                  <a16:creationId xmlns:a16="http://schemas.microsoft.com/office/drawing/2014/main" id="{13FBAE7D-14F5-1AFC-B8AC-3B53F4AA7705}"/>
                </a:ext>
              </a:extLst>
            </p:cNvPr>
            <p:cNvSpPr txBox="1"/>
            <p:nvPr/>
          </p:nvSpPr>
          <p:spPr>
            <a:xfrm>
              <a:off x="3057088" y="1045964"/>
              <a:ext cx="3372045" cy="233645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4290" tIns="22860" rIns="34290" bIns="22860" numCol="1" spcCol="1270" anchor="t" anchorCtr="0">
              <a:noAutofit/>
            </a:bodyPr>
            <a:lstStyle/>
            <a:p>
              <a:pPr marL="0" lvl="0" indent="0" algn="ctr" defTabSz="800100">
                <a:lnSpc>
                  <a:spcPts val="2500"/>
                </a:lnSpc>
                <a:spcBef>
                  <a:spcPct val="0"/>
                </a:spcBef>
                <a:spcAft>
                  <a:spcPct val="35000"/>
                </a:spcAft>
                <a:buFont typeface="+mj-lt"/>
                <a:buNone/>
              </a:pPr>
              <a:r>
                <a:rPr lang="en-US" sz="1800" b="1" kern="1200" dirty="0">
                  <a:solidFill>
                    <a:srgbClr val="C00000"/>
                  </a:solidFill>
                  <a:latin typeface="Book Antiqua" panose="02040602050305030304" pitchFamily="18" charset="0"/>
                  <a:ea typeface="+mn-ea"/>
                  <a:cs typeface="+mn-cs"/>
                </a:rPr>
                <a:t>Ensuring timely and efficient payment of protected deposits. </a:t>
              </a:r>
            </a:p>
            <a:p>
              <a:pPr marL="0" lvl="0" indent="0" algn="ctr" defTabSz="800100">
                <a:lnSpc>
                  <a:spcPts val="2500"/>
                </a:lnSpc>
                <a:spcBef>
                  <a:spcPct val="0"/>
                </a:spcBef>
                <a:spcAft>
                  <a:spcPct val="35000"/>
                </a:spcAft>
                <a:buFont typeface="+mj-lt"/>
                <a:buNone/>
              </a:pPr>
              <a:r>
                <a:rPr lang="en-US" sz="1800" kern="1200" dirty="0">
                  <a:latin typeface="Book Antiqua" panose="02040602050305030304" pitchFamily="18" charset="0"/>
                  <a:ea typeface="+mn-ea"/>
                  <a:cs typeface="+mn-cs"/>
                </a:rPr>
                <a:t>DPF paid depositors in the now defunct EFC Bank Ltd &amp; Mercantile Credit Bank Ltd, on average - </a:t>
              </a:r>
              <a:r>
                <a:rPr lang="en-US" sz="1800" b="1" kern="1200" dirty="0">
                  <a:latin typeface="Book Antiqua" panose="02040602050305030304" pitchFamily="18" charset="0"/>
                  <a:ea typeface="+mn-ea"/>
                  <a:cs typeface="+mn-cs"/>
                </a:rPr>
                <a:t>7 days after closure by the Bank of Uganda in 2024. </a:t>
              </a:r>
            </a:p>
            <a:p>
              <a:pPr marL="0" lvl="0" indent="0" algn="ctr" defTabSz="800100">
                <a:lnSpc>
                  <a:spcPts val="2500"/>
                </a:lnSpc>
                <a:spcBef>
                  <a:spcPct val="0"/>
                </a:spcBef>
                <a:spcAft>
                  <a:spcPct val="35000"/>
                </a:spcAft>
                <a:buFont typeface="+mj-lt"/>
                <a:buNone/>
              </a:pPr>
              <a:r>
                <a:rPr lang="en-US" sz="1800" kern="1200" dirty="0">
                  <a:latin typeface="Book Antiqua" panose="02040602050305030304" pitchFamily="18" charset="0"/>
                  <a:ea typeface="+mn-ea"/>
                  <a:cs typeface="+mn-cs"/>
                </a:rPr>
                <a:t>The law provides for 90 days.</a:t>
              </a:r>
              <a:endParaRPr lang="en-UG" sz="1800" kern="1200" dirty="0">
                <a:latin typeface="Book Antiqua" panose="0204060205030503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9D1952E-B98B-E184-3055-AEC106F88CF8}"/>
              </a:ext>
            </a:extLst>
          </p:cNvPr>
          <p:cNvSpPr/>
          <p:nvPr/>
        </p:nvSpPr>
        <p:spPr>
          <a:xfrm>
            <a:off x="9113838" y="2616838"/>
            <a:ext cx="1969375" cy="1624323"/>
          </a:xfrm>
          <a:prstGeom prst="roundRect">
            <a:avLst>
              <a:gd name="adj" fmla="val 10000"/>
            </a:avLst>
          </a:prstGeom>
        </p:spPr>
        <p:style>
          <a:lnRef idx="1">
            <a:schemeClr val="accent4">
              <a:shade val="80000"/>
              <a:hueOff val="-117705"/>
              <a:satOff val="-2910"/>
              <a:lumOff val="16659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83A2517-2347-D1DC-F9A6-23DA87055188}"/>
              </a:ext>
            </a:extLst>
          </p:cNvPr>
          <p:cNvGrpSpPr/>
          <p:nvPr/>
        </p:nvGrpSpPr>
        <p:grpSpPr>
          <a:xfrm>
            <a:off x="9586118" y="4078676"/>
            <a:ext cx="1949613" cy="1031412"/>
            <a:chOff x="7011595" y="3081804"/>
            <a:chExt cx="1750556" cy="1031412"/>
          </a:xfrm>
          <a:scene3d>
            <a:camera prst="orthographicFront"/>
            <a:lightRig rig="flat" dir="t"/>
          </a:scene3d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CA75D8A1-C40C-DFEF-03BC-A935D2DFABA6}"/>
                </a:ext>
              </a:extLst>
            </p:cNvPr>
            <p:cNvSpPr/>
            <p:nvPr/>
          </p:nvSpPr>
          <p:spPr>
            <a:xfrm>
              <a:off x="7011595" y="3081804"/>
              <a:ext cx="1750556" cy="1031412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shade val="80000"/>
                <a:hueOff val="-117705"/>
                <a:satOff val="-2910"/>
                <a:lumOff val="16659"/>
                <a:alphaOff val="0"/>
              </a:schemeClr>
            </a:fillRef>
            <a:effectRef idx="1">
              <a:schemeClr val="accent4">
                <a:shade val="80000"/>
                <a:hueOff val="-117705"/>
                <a:satOff val="-2910"/>
                <a:lumOff val="16659"/>
                <a:alphaOff val="0"/>
              </a:schemeClr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ectangle: Rounded Corners 5">
              <a:extLst>
                <a:ext uri="{FF2B5EF4-FFF2-40B4-BE49-F238E27FC236}">
                  <a16:creationId xmlns:a16="http://schemas.microsoft.com/office/drawing/2014/main" id="{74275650-C233-469A-9D2A-E2E5AF692E54}"/>
                </a:ext>
              </a:extLst>
            </p:cNvPr>
            <p:cNvSpPr txBox="1"/>
            <p:nvPr/>
          </p:nvSpPr>
          <p:spPr>
            <a:xfrm>
              <a:off x="7041804" y="3112013"/>
              <a:ext cx="1690138" cy="97099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ts val="25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kern="1200" dirty="0">
                  <a:solidFill>
                    <a:srgbClr val="C00000"/>
                  </a:solidFill>
                  <a:latin typeface="Book Antiqua" panose="02040602050305030304" pitchFamily="18" charset="0"/>
                </a:rPr>
                <a:t>Confidence</a:t>
              </a:r>
              <a:r>
                <a:rPr lang="en-US" sz="2000" kern="1200" dirty="0">
                  <a:latin typeface="Book Antiqua" panose="02040602050305030304" pitchFamily="18" charset="0"/>
                </a:rPr>
                <a:t> in the financial system</a:t>
              </a:r>
              <a:endParaRPr lang="en-UG" sz="2000" kern="1200" dirty="0">
                <a:latin typeface="Book Antiqua" panose="02040602050305030304" pitchFamily="18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BB652EDB-75B0-E622-16A8-A0D30EF5E2FE}"/>
              </a:ext>
            </a:extLst>
          </p:cNvPr>
          <p:cNvSpPr txBox="1"/>
          <p:nvPr/>
        </p:nvSpPr>
        <p:spPr>
          <a:xfrm>
            <a:off x="289719" y="279383"/>
            <a:ext cx="8999504" cy="583328"/>
          </a:xfrm>
          <a:prstGeom prst="rect">
            <a:avLst/>
          </a:prstGeom>
          <a:noFill/>
        </p:spPr>
        <p:txBody>
          <a:bodyPr wrap="square" lIns="91214" tIns="45607" rIns="91214" bIns="45607" rtlCol="0">
            <a:noAutofit/>
          </a:bodyPr>
          <a:lstStyle>
            <a:defPPr>
              <a:defRPr lang="en-US"/>
            </a:defPPr>
            <a:lvl1pPr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defTabSz="91209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 Antiqua" panose="02040602050305030304" pitchFamily="18" charset="0"/>
                <a:ea typeface="+mj-ea"/>
                <a:cs typeface="+mj-cs"/>
              </a:rPr>
              <a:t>How DPF contributes to Public Confidence </a:t>
            </a:r>
          </a:p>
        </p:txBody>
      </p:sp>
      <p:cxnSp>
        <p:nvCxnSpPr>
          <p:cNvPr id="22" name="Connector: Curved 21">
            <a:extLst>
              <a:ext uri="{FF2B5EF4-FFF2-40B4-BE49-F238E27FC236}">
                <a16:creationId xmlns:a16="http://schemas.microsoft.com/office/drawing/2014/main" id="{379BDF7F-CD8D-1836-B8E1-39BBE9F4545F}"/>
              </a:ext>
            </a:extLst>
          </p:cNvPr>
          <p:cNvCxnSpPr>
            <a:cxnSpLocks/>
            <a:stCxn id="6" idx="2"/>
            <a:endCxn id="42" idx="2"/>
          </p:cNvCxnSpPr>
          <p:nvPr/>
        </p:nvCxnSpPr>
        <p:spPr>
          <a:xfrm rot="5400000" flipH="1" flipV="1">
            <a:off x="3691267" y="3059123"/>
            <a:ext cx="744142" cy="4207552"/>
          </a:xfrm>
          <a:prstGeom prst="curvedConnector3">
            <a:avLst>
              <a:gd name="adj1" fmla="val -30720"/>
            </a:avLst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or: Curved 33">
            <a:extLst>
              <a:ext uri="{FF2B5EF4-FFF2-40B4-BE49-F238E27FC236}">
                <a16:creationId xmlns:a16="http://schemas.microsoft.com/office/drawing/2014/main" id="{1CBDC6C4-2035-F2CE-723B-11EEA70350BA}"/>
              </a:ext>
            </a:extLst>
          </p:cNvPr>
          <p:cNvCxnSpPr>
            <a:cxnSpLocks/>
            <a:stCxn id="10" idx="0"/>
            <a:endCxn id="12" idx="0"/>
          </p:cNvCxnSpPr>
          <p:nvPr/>
        </p:nvCxnSpPr>
        <p:spPr>
          <a:xfrm rot="16200000" flipH="1">
            <a:off x="7468458" y="-13230"/>
            <a:ext cx="1489472" cy="3770664"/>
          </a:xfrm>
          <a:prstGeom prst="curvedConnector3">
            <a:avLst>
              <a:gd name="adj1" fmla="val -15348"/>
            </a:avLst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 descr="A blue line drawing of a person holding a megaphone&#10;&#10;AI-generated content may be incorrect.">
            <a:extLst>
              <a:ext uri="{FF2B5EF4-FFF2-40B4-BE49-F238E27FC236}">
                <a16:creationId xmlns:a16="http://schemas.microsoft.com/office/drawing/2014/main" id="{6DCD9EC5-E188-AD81-41D0-2331A1D06F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11" y="1861628"/>
            <a:ext cx="1101253" cy="1101253"/>
          </a:xfrm>
          <a:prstGeom prst="rect">
            <a:avLst/>
          </a:prstGeom>
        </p:spPr>
      </p:pic>
      <p:pic>
        <p:nvPicPr>
          <p:cNvPr id="42" name="Picture 2" descr="Payment - Free travel icons">
            <a:extLst>
              <a:ext uri="{FF2B5EF4-FFF2-40B4-BE49-F238E27FC236}">
                <a16:creationId xmlns:a16="http://schemas.microsoft.com/office/drawing/2014/main" id="{34051B3A-6C35-A9A4-D982-6298D1125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135" y="3862870"/>
            <a:ext cx="927958" cy="927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6" descr="Confidence - Free people icons">
            <a:extLst>
              <a:ext uri="{FF2B5EF4-FFF2-40B4-BE49-F238E27FC236}">
                <a16:creationId xmlns:a16="http://schemas.microsoft.com/office/drawing/2014/main" id="{BD8F7174-D390-F903-9279-B8ABF6AC6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5785" y="2819868"/>
            <a:ext cx="1117887" cy="111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121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58911" y="228600"/>
            <a:ext cx="10945655" cy="772633"/>
          </a:xfrm>
        </p:spPr>
        <p:txBody>
          <a:bodyPr>
            <a:noAutofit/>
          </a:bodyPr>
          <a:lstStyle/>
          <a:p>
            <a:pPr algn="l"/>
            <a:r>
              <a:rPr lang="id-ID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 Antiqua" panose="02040602050305030304" pitchFamily="18" charset="0"/>
              </a:rPr>
              <a:t>CORPORATE GOVERNANCE STRUCTURE 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 Antiqua" panose="0204060205030503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663004" y="4913535"/>
            <a:ext cx="4498834" cy="915081"/>
            <a:chOff x="4951530" y="5078439"/>
            <a:chExt cx="6402270" cy="1231107"/>
          </a:xfrm>
        </p:grpSpPr>
        <p:sp>
          <p:nvSpPr>
            <p:cNvPr id="37" name="Rectangle 11"/>
            <p:cNvSpPr>
              <a:spLocks noChangeArrowheads="1"/>
            </p:cNvSpPr>
            <p:nvPr/>
          </p:nvSpPr>
          <p:spPr bwMode="auto">
            <a:xfrm>
              <a:off x="4951530" y="5703597"/>
              <a:ext cx="6394608" cy="60594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en-US" sz="2100" b="1" dirty="0">
                  <a:solidFill>
                    <a:schemeClr val="bg1"/>
                  </a:solidFill>
                  <a:latin typeface="Book Antiqua" panose="02040602050305030304" pitchFamily="18" charset="0"/>
                </a:rPr>
                <a:t>    Board of Seven Members</a:t>
              </a:r>
            </a:p>
          </p:txBody>
        </p:sp>
        <p:sp>
          <p:nvSpPr>
            <p:cNvPr id="38" name="Freeform 12"/>
            <p:cNvSpPr>
              <a:spLocks/>
            </p:cNvSpPr>
            <p:nvPr/>
          </p:nvSpPr>
          <p:spPr bwMode="auto">
            <a:xfrm>
              <a:off x="4951530" y="5078439"/>
              <a:ext cx="6402270" cy="625157"/>
            </a:xfrm>
            <a:custGeom>
              <a:avLst/>
              <a:gdLst>
                <a:gd name="T0" fmla="*/ 2078 w 2507"/>
                <a:gd name="T1" fmla="*/ 0 h 358"/>
                <a:gd name="T2" fmla="*/ 427 w 2507"/>
                <a:gd name="T3" fmla="*/ 0 h 358"/>
                <a:gd name="T4" fmla="*/ 0 w 2507"/>
                <a:gd name="T5" fmla="*/ 358 h 358"/>
                <a:gd name="T6" fmla="*/ 2507 w 2507"/>
                <a:gd name="T7" fmla="*/ 358 h 358"/>
                <a:gd name="T8" fmla="*/ 2078 w 2507"/>
                <a:gd name="T9" fmla="*/ 0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7" h="358">
                  <a:moveTo>
                    <a:pt x="2078" y="0"/>
                  </a:moveTo>
                  <a:lnTo>
                    <a:pt x="427" y="0"/>
                  </a:lnTo>
                  <a:lnTo>
                    <a:pt x="0" y="358"/>
                  </a:lnTo>
                  <a:lnTo>
                    <a:pt x="2507" y="358"/>
                  </a:lnTo>
                  <a:lnTo>
                    <a:pt x="2078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 dirty="0">
                <a:latin typeface="Book Antiqua" panose="02040602050305030304" pitchFamily="18" charset="0"/>
              </a:endParaRPr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4951530" y="5702034"/>
              <a:ext cx="605559" cy="605559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en-US" sz="1900" dirty="0">
                  <a:latin typeface="Book Antiqua" panose="02040602050305030304" pitchFamily="18" charset="0"/>
                </a:rPr>
                <a:t>01</a:t>
              </a:r>
            </a:p>
          </p:txBody>
        </p:sp>
      </p:grpSp>
      <p:sp>
        <p:nvSpPr>
          <p:cNvPr id="1099" name="Rectangle: Rounded Corners 1098"/>
          <p:cNvSpPr/>
          <p:nvPr/>
        </p:nvSpPr>
        <p:spPr>
          <a:xfrm>
            <a:off x="86230" y="1136211"/>
            <a:ext cx="613160" cy="614681"/>
          </a:xfrm>
          <a:prstGeom prst="round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249" tIns="55125" rIns="110249" bIns="55125" rtlCol="0" anchor="ctr">
            <a:normAutofit/>
          </a:bodyPr>
          <a:lstStyle/>
          <a:p>
            <a:pPr algn="ctr"/>
            <a:r>
              <a:rPr lang="en-US" sz="1900" dirty="0">
                <a:latin typeface="Book Antiqua" panose="02040602050305030304" pitchFamily="18" charset="0"/>
              </a:rPr>
              <a:t>01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D69DE1D7-C70E-4851-9EE2-8E91E57EA1DC}"/>
              </a:ext>
            </a:extLst>
          </p:cNvPr>
          <p:cNvSpPr txBox="1"/>
          <p:nvPr/>
        </p:nvSpPr>
        <p:spPr>
          <a:xfrm>
            <a:off x="804124" y="1018250"/>
            <a:ext cx="8051982" cy="1034521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just">
              <a:lnSpc>
                <a:spcPct val="120000"/>
              </a:lnSpc>
              <a:spcBef>
                <a:spcPts val="723"/>
              </a:spcBef>
            </a:pPr>
            <a:r>
              <a:rPr lang="en-US" sz="2300" dirty="0">
                <a:latin typeface="Book Antiqua" panose="02040602050305030304" pitchFamily="18" charset="0"/>
              </a:rPr>
              <a:t>In line with the provisions of the </a:t>
            </a:r>
            <a:r>
              <a:rPr lang="en-GB" sz="2400" dirty="0">
                <a:latin typeface="Book Antiqua" panose="02040602050305030304" pitchFamily="18" charset="0"/>
                <a:cs typeface="Arial" charset="0"/>
              </a:rPr>
              <a:t>Financial Institutions Act, Cap 57</a:t>
            </a:r>
            <a:r>
              <a:rPr lang="en-US" sz="2300" dirty="0">
                <a:latin typeface="Book Antiqua" panose="02040602050305030304" pitchFamily="18" charset="0"/>
              </a:rPr>
              <a:t>, DPF is governed by a board of seven members;</a:t>
            </a:r>
          </a:p>
        </p:txBody>
      </p:sp>
      <p:sp>
        <p:nvSpPr>
          <p:cNvPr id="145" name="Rectangle: Rounded Corners 144"/>
          <p:cNvSpPr/>
          <p:nvPr/>
        </p:nvSpPr>
        <p:spPr>
          <a:xfrm>
            <a:off x="86230" y="2257621"/>
            <a:ext cx="613160" cy="61468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249" tIns="55125" rIns="110249" bIns="55125" rtlCol="0" anchor="ctr">
            <a:normAutofit/>
          </a:bodyPr>
          <a:lstStyle/>
          <a:p>
            <a:pPr algn="ctr"/>
            <a:r>
              <a:rPr lang="en-US" sz="1900" dirty="0">
                <a:latin typeface="Book Antiqua" panose="02040602050305030304" pitchFamily="18" charset="0"/>
              </a:rPr>
              <a:t>02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D69DE1D7-C70E-4851-9EE2-8E91E57EA1DC}"/>
              </a:ext>
            </a:extLst>
          </p:cNvPr>
          <p:cNvSpPr txBox="1"/>
          <p:nvPr/>
        </p:nvSpPr>
        <p:spPr>
          <a:xfrm>
            <a:off x="835803" y="2223567"/>
            <a:ext cx="8020304" cy="106972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just">
              <a:spcBef>
                <a:spcPts val="723"/>
              </a:spcBef>
            </a:pPr>
            <a:r>
              <a:rPr lang="en-US" sz="2300" dirty="0">
                <a:latin typeface="Book Antiqua" panose="02040602050305030304" pitchFamily="18" charset="0"/>
              </a:rPr>
              <a:t>Two (2) members represent contributing institutions, 2  others represent the public; 1 represents  MoFPED, 1 the BoU Governor and 1 the Uganda </a:t>
            </a:r>
            <a:r>
              <a:rPr lang="en-US" sz="2300">
                <a:latin typeface="Book Antiqua" panose="02040602050305030304" pitchFamily="18" charset="0"/>
              </a:rPr>
              <a:t>Bankers Association (UBA).</a:t>
            </a:r>
            <a:endParaRPr lang="en-US" sz="2300" dirty="0">
              <a:latin typeface="Book Antiqua" panose="02040602050305030304" pitchFamily="18" charset="0"/>
            </a:endParaRPr>
          </a:p>
        </p:txBody>
      </p:sp>
      <p:sp>
        <p:nvSpPr>
          <p:cNvPr id="147" name="Rectangle: Rounded Corners 146"/>
          <p:cNvSpPr/>
          <p:nvPr/>
        </p:nvSpPr>
        <p:spPr>
          <a:xfrm>
            <a:off x="98504" y="3488427"/>
            <a:ext cx="613160" cy="614681"/>
          </a:xfrm>
          <a:prstGeom prst="roundRect">
            <a:avLst/>
          </a:prstGeom>
          <a:solidFill>
            <a:srgbClr val="806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249" tIns="55125" rIns="110249" bIns="55125" rtlCol="0" anchor="ctr">
            <a:normAutofit/>
          </a:bodyPr>
          <a:lstStyle/>
          <a:p>
            <a:pPr algn="ctr"/>
            <a:r>
              <a:rPr lang="en-US" sz="1900" dirty="0">
                <a:latin typeface="Book Antiqua" panose="02040602050305030304" pitchFamily="18" charset="0"/>
              </a:rPr>
              <a:t>03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D69DE1D7-C70E-4851-9EE2-8E91E57EA1DC}"/>
              </a:ext>
            </a:extLst>
          </p:cNvPr>
          <p:cNvSpPr txBox="1"/>
          <p:nvPr/>
        </p:nvSpPr>
        <p:spPr>
          <a:xfrm>
            <a:off x="735029" y="3537290"/>
            <a:ext cx="7606994" cy="105271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just">
              <a:spcBef>
                <a:spcPts val="723"/>
              </a:spcBef>
            </a:pPr>
            <a:r>
              <a:rPr lang="en-US" sz="2300" dirty="0">
                <a:latin typeface="Book Antiqua" panose="02040602050305030304" pitchFamily="18" charset="0"/>
              </a:rPr>
              <a:t>The Board upholds best corporate governance principles which are spelt out in the Board Charter and Code of conduct;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985531" y="4193515"/>
            <a:ext cx="3962788" cy="1198236"/>
            <a:chOff x="5492927" y="4165151"/>
            <a:chExt cx="5311815" cy="1220628"/>
          </a:xfrm>
        </p:grpSpPr>
        <p:sp>
          <p:nvSpPr>
            <p:cNvPr id="39" name="Rectangle 13"/>
            <p:cNvSpPr>
              <a:spLocks noChangeArrowheads="1"/>
            </p:cNvSpPr>
            <p:nvPr/>
          </p:nvSpPr>
          <p:spPr bwMode="auto">
            <a:xfrm>
              <a:off x="5492927" y="4771099"/>
              <a:ext cx="5311815" cy="61468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en-US" b="1" dirty="0">
                <a:solidFill>
                  <a:schemeClr val="bg1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40" name="Freeform 14"/>
            <p:cNvSpPr>
              <a:spLocks/>
            </p:cNvSpPr>
            <p:nvPr/>
          </p:nvSpPr>
          <p:spPr bwMode="auto">
            <a:xfrm>
              <a:off x="5492927" y="4165151"/>
              <a:ext cx="5311815" cy="605949"/>
            </a:xfrm>
            <a:custGeom>
              <a:avLst/>
              <a:gdLst>
                <a:gd name="T0" fmla="*/ 1651 w 2080"/>
                <a:gd name="T1" fmla="*/ 0 h 347"/>
                <a:gd name="T2" fmla="*/ 429 w 2080"/>
                <a:gd name="T3" fmla="*/ 0 h 347"/>
                <a:gd name="T4" fmla="*/ 0 w 2080"/>
                <a:gd name="T5" fmla="*/ 347 h 347"/>
                <a:gd name="T6" fmla="*/ 2080 w 2080"/>
                <a:gd name="T7" fmla="*/ 347 h 347"/>
                <a:gd name="T8" fmla="*/ 1651 w 2080"/>
                <a:gd name="T9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0" h="347">
                  <a:moveTo>
                    <a:pt x="1651" y="0"/>
                  </a:moveTo>
                  <a:lnTo>
                    <a:pt x="429" y="0"/>
                  </a:lnTo>
                  <a:lnTo>
                    <a:pt x="0" y="347"/>
                  </a:lnTo>
                  <a:lnTo>
                    <a:pt x="2080" y="347"/>
                  </a:lnTo>
                  <a:lnTo>
                    <a:pt x="1651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 dirty="0">
                <a:latin typeface="Book Antiqua" panose="02040602050305030304" pitchFamily="18" charset="0"/>
              </a:endParaRP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5492927" y="4770709"/>
              <a:ext cx="615070" cy="61507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en-US" sz="1900" dirty="0">
                  <a:latin typeface="Book Antiqua" panose="02040602050305030304" pitchFamily="18" charset="0"/>
                </a:rPr>
                <a:t>02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8339052" y="3927804"/>
            <a:ext cx="3275410" cy="897926"/>
            <a:chOff x="6034323" y="3559202"/>
            <a:chExt cx="4223915" cy="913289"/>
          </a:xfrm>
        </p:grpSpPr>
        <p:sp>
          <p:nvSpPr>
            <p:cNvPr id="41" name="Rectangle 15"/>
            <p:cNvSpPr>
              <a:spLocks noChangeArrowheads="1"/>
            </p:cNvSpPr>
            <p:nvPr/>
          </p:nvSpPr>
          <p:spPr bwMode="auto">
            <a:xfrm>
              <a:off x="6374253" y="3845825"/>
              <a:ext cx="3871223" cy="58637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rmAutofit fontScale="92500"/>
            </a:bodyPr>
            <a:lstStyle/>
            <a:p>
              <a:pPr algn="ctr"/>
              <a:r>
                <a:rPr lang="en-US" sz="2100" b="1" dirty="0">
                  <a:solidFill>
                    <a:schemeClr val="bg1"/>
                  </a:solidFill>
                  <a:latin typeface="Book Antiqua" panose="02040602050305030304" pitchFamily="18" charset="0"/>
                </a:rPr>
                <a:t>  Governance Principles</a:t>
              </a:r>
            </a:p>
          </p:txBody>
        </p:sp>
        <p:sp>
          <p:nvSpPr>
            <p:cNvPr id="42" name="Freeform 16"/>
            <p:cNvSpPr>
              <a:spLocks/>
            </p:cNvSpPr>
            <p:nvPr/>
          </p:nvSpPr>
          <p:spPr bwMode="auto">
            <a:xfrm>
              <a:off x="6041984" y="3559202"/>
              <a:ext cx="4216254" cy="298609"/>
            </a:xfrm>
            <a:custGeom>
              <a:avLst/>
              <a:gdLst>
                <a:gd name="T0" fmla="*/ 1223 w 1651"/>
                <a:gd name="T1" fmla="*/ 0 h 353"/>
                <a:gd name="T2" fmla="*/ 427 w 1651"/>
                <a:gd name="T3" fmla="*/ 0 h 353"/>
                <a:gd name="T4" fmla="*/ 0 w 1651"/>
                <a:gd name="T5" fmla="*/ 353 h 353"/>
                <a:gd name="T6" fmla="*/ 1651 w 1651"/>
                <a:gd name="T7" fmla="*/ 353 h 353"/>
                <a:gd name="T8" fmla="*/ 1223 w 1651"/>
                <a:gd name="T9" fmla="*/ 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1" h="353">
                  <a:moveTo>
                    <a:pt x="1223" y="0"/>
                  </a:moveTo>
                  <a:lnTo>
                    <a:pt x="427" y="0"/>
                  </a:lnTo>
                  <a:lnTo>
                    <a:pt x="0" y="353"/>
                  </a:lnTo>
                  <a:lnTo>
                    <a:pt x="1651" y="353"/>
                  </a:lnTo>
                  <a:lnTo>
                    <a:pt x="1223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 dirty="0">
                <a:latin typeface="Book Antiqua" panose="02040602050305030304" pitchFamily="18" charset="0"/>
              </a:endParaRPr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6034323" y="3857810"/>
              <a:ext cx="614681" cy="614681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en-US" sz="1900" dirty="0">
                  <a:latin typeface="Book Antiqua" panose="02040602050305030304" pitchFamily="18" charset="0"/>
                </a:rPr>
                <a:t>03</a:t>
              </a:r>
            </a:p>
          </p:txBody>
        </p:sp>
      </p:grpSp>
      <p:sp>
        <p:nvSpPr>
          <p:cNvPr id="43" name="Rectangle: Rounded Corners 42"/>
          <p:cNvSpPr/>
          <p:nvPr/>
        </p:nvSpPr>
        <p:spPr>
          <a:xfrm>
            <a:off x="115883" y="4838533"/>
            <a:ext cx="613160" cy="61468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249" tIns="55125" rIns="110249" bIns="55125" rtlCol="0" anchor="ctr">
            <a:normAutofit/>
          </a:bodyPr>
          <a:lstStyle/>
          <a:p>
            <a:pPr algn="ctr"/>
            <a:r>
              <a:rPr lang="en-US" sz="1900" dirty="0">
                <a:latin typeface="Book Antiqua" panose="02040602050305030304" pitchFamily="18" charset="0"/>
              </a:rPr>
              <a:t>04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69DE1D7-C70E-4851-9EE2-8E91E57EA1DC}"/>
              </a:ext>
            </a:extLst>
          </p:cNvPr>
          <p:cNvSpPr txBox="1"/>
          <p:nvPr/>
        </p:nvSpPr>
        <p:spPr>
          <a:xfrm>
            <a:off x="835802" y="4690171"/>
            <a:ext cx="6613683" cy="131540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just">
              <a:lnSpc>
                <a:spcPct val="120000"/>
              </a:lnSpc>
              <a:spcBef>
                <a:spcPts val="723"/>
              </a:spcBef>
            </a:pPr>
            <a:r>
              <a:rPr lang="en-US" altLang="en-US" sz="2300" dirty="0">
                <a:latin typeface="Book Antiqua" panose="02040602050305030304" pitchFamily="18" charset="0"/>
              </a:rPr>
              <a:t>The Chief Executive Officer leads a team of seven executive members managing the day-to-day operations.</a:t>
            </a:r>
            <a:endParaRPr lang="en-US" sz="2300" dirty="0">
              <a:latin typeface="Book Antiqua" panose="0204060205030503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481062" y="4888516"/>
            <a:ext cx="3207443" cy="434492"/>
          </a:xfrm>
          <a:prstGeom prst="rect">
            <a:avLst/>
          </a:prstGeom>
        </p:spPr>
        <p:txBody>
          <a:bodyPr wrap="none" lIns="110249" tIns="55125" rIns="110249" bIns="55125">
            <a:spAutoFit/>
          </a:bodyPr>
          <a:lstStyle/>
          <a:p>
            <a:r>
              <a:rPr lang="en-US" sz="2100" b="1" dirty="0">
                <a:solidFill>
                  <a:schemeClr val="bg1"/>
                </a:solidFill>
                <a:latin typeface="Book Antiqua" panose="02040602050305030304" pitchFamily="18" charset="0"/>
              </a:rPr>
              <a:t>Member Representation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8830139" y="2018203"/>
            <a:ext cx="2301856" cy="1944197"/>
            <a:chOff x="7220873" y="1408853"/>
            <a:chExt cx="1942358" cy="2311697"/>
          </a:xfrm>
        </p:grpSpPr>
        <p:grpSp>
          <p:nvGrpSpPr>
            <p:cNvPr id="1098" name="Group 1097"/>
            <p:cNvGrpSpPr/>
            <p:nvPr/>
          </p:nvGrpSpPr>
          <p:grpSpPr>
            <a:xfrm>
              <a:off x="7220873" y="1408853"/>
              <a:ext cx="1942358" cy="2311697"/>
              <a:chOff x="-7938" y="-9524"/>
              <a:chExt cx="5565776" cy="6572249"/>
            </a:xfrm>
          </p:grpSpPr>
          <p:sp>
            <p:nvSpPr>
              <p:cNvPr id="1086" name="Freeform 83"/>
              <p:cNvSpPr>
                <a:spLocks/>
              </p:cNvSpPr>
              <p:nvPr/>
            </p:nvSpPr>
            <p:spPr bwMode="auto">
              <a:xfrm>
                <a:off x="3708400" y="-9524"/>
                <a:ext cx="1849438" cy="2835275"/>
              </a:xfrm>
              <a:custGeom>
                <a:avLst/>
                <a:gdLst>
                  <a:gd name="T0" fmla="*/ 331 w 492"/>
                  <a:gd name="T1" fmla="*/ 157 h 755"/>
                  <a:gd name="T2" fmla="*/ 313 w 492"/>
                  <a:gd name="T3" fmla="*/ 126 h 755"/>
                  <a:gd name="T4" fmla="*/ 342 w 492"/>
                  <a:gd name="T5" fmla="*/ 106 h 755"/>
                  <a:gd name="T6" fmla="*/ 404 w 492"/>
                  <a:gd name="T7" fmla="*/ 201 h 755"/>
                  <a:gd name="T8" fmla="*/ 387 w 492"/>
                  <a:gd name="T9" fmla="*/ 234 h 755"/>
                  <a:gd name="T10" fmla="*/ 292 w 492"/>
                  <a:gd name="T11" fmla="*/ 260 h 755"/>
                  <a:gd name="T12" fmla="*/ 198 w 492"/>
                  <a:gd name="T13" fmla="*/ 174 h 755"/>
                  <a:gd name="T14" fmla="*/ 193 w 492"/>
                  <a:gd name="T15" fmla="*/ 117 h 755"/>
                  <a:gd name="T16" fmla="*/ 212 w 492"/>
                  <a:gd name="T17" fmla="*/ 62 h 755"/>
                  <a:gd name="T18" fmla="*/ 340 w 492"/>
                  <a:gd name="T19" fmla="*/ 5 h 755"/>
                  <a:gd name="T20" fmla="*/ 445 w 492"/>
                  <a:gd name="T21" fmla="*/ 61 h 755"/>
                  <a:gd name="T22" fmla="*/ 480 w 492"/>
                  <a:gd name="T23" fmla="*/ 119 h 755"/>
                  <a:gd name="T24" fmla="*/ 490 w 492"/>
                  <a:gd name="T25" fmla="*/ 190 h 755"/>
                  <a:gd name="T26" fmla="*/ 431 w 492"/>
                  <a:gd name="T27" fmla="*/ 315 h 755"/>
                  <a:gd name="T28" fmla="*/ 237 w 492"/>
                  <a:gd name="T29" fmla="*/ 443 h 755"/>
                  <a:gd name="T30" fmla="*/ 129 w 492"/>
                  <a:gd name="T31" fmla="*/ 504 h 755"/>
                  <a:gd name="T32" fmla="*/ 61 w 492"/>
                  <a:gd name="T33" fmla="*/ 574 h 755"/>
                  <a:gd name="T34" fmla="*/ 52 w 492"/>
                  <a:gd name="T35" fmla="*/ 627 h 755"/>
                  <a:gd name="T36" fmla="*/ 71 w 492"/>
                  <a:gd name="T37" fmla="*/ 669 h 755"/>
                  <a:gd name="T38" fmla="*/ 115 w 492"/>
                  <a:gd name="T39" fmla="*/ 694 h 755"/>
                  <a:gd name="T40" fmla="*/ 164 w 492"/>
                  <a:gd name="T41" fmla="*/ 677 h 755"/>
                  <a:gd name="T42" fmla="*/ 171 w 492"/>
                  <a:gd name="T43" fmla="*/ 659 h 755"/>
                  <a:gd name="T44" fmla="*/ 169 w 492"/>
                  <a:gd name="T45" fmla="*/ 643 h 755"/>
                  <a:gd name="T46" fmla="*/ 132 w 492"/>
                  <a:gd name="T47" fmla="*/ 626 h 755"/>
                  <a:gd name="T48" fmla="*/ 107 w 492"/>
                  <a:gd name="T49" fmla="*/ 600 h 755"/>
                  <a:gd name="T50" fmla="*/ 131 w 492"/>
                  <a:gd name="T51" fmla="*/ 574 h 755"/>
                  <a:gd name="T52" fmla="*/ 213 w 492"/>
                  <a:gd name="T53" fmla="*/ 620 h 755"/>
                  <a:gd name="T54" fmla="*/ 219 w 492"/>
                  <a:gd name="T55" fmla="*/ 665 h 755"/>
                  <a:gd name="T56" fmla="*/ 204 w 492"/>
                  <a:gd name="T57" fmla="*/ 708 h 755"/>
                  <a:gd name="T58" fmla="*/ 106 w 492"/>
                  <a:gd name="T59" fmla="*/ 745 h 755"/>
                  <a:gd name="T60" fmla="*/ 36 w 492"/>
                  <a:gd name="T61" fmla="*/ 705 h 755"/>
                  <a:gd name="T62" fmla="*/ 3 w 492"/>
                  <a:gd name="T63" fmla="*/ 634 h 755"/>
                  <a:gd name="T64" fmla="*/ 17 w 492"/>
                  <a:gd name="T65" fmla="*/ 550 h 755"/>
                  <a:gd name="T66" fmla="*/ 104 w 492"/>
                  <a:gd name="T67" fmla="*/ 458 h 755"/>
                  <a:gd name="T68" fmla="*/ 215 w 492"/>
                  <a:gd name="T69" fmla="*/ 396 h 755"/>
                  <a:gd name="T70" fmla="*/ 397 w 492"/>
                  <a:gd name="T71" fmla="*/ 276 h 755"/>
                  <a:gd name="T72" fmla="*/ 442 w 492"/>
                  <a:gd name="T73" fmla="*/ 187 h 755"/>
                  <a:gd name="T74" fmla="*/ 434 w 492"/>
                  <a:gd name="T75" fmla="*/ 139 h 755"/>
                  <a:gd name="T76" fmla="*/ 409 w 492"/>
                  <a:gd name="T77" fmla="*/ 97 h 755"/>
                  <a:gd name="T78" fmla="*/ 336 w 492"/>
                  <a:gd name="T79" fmla="*/ 57 h 755"/>
                  <a:gd name="T80" fmla="*/ 252 w 492"/>
                  <a:gd name="T81" fmla="*/ 92 h 755"/>
                  <a:gd name="T82" fmla="*/ 241 w 492"/>
                  <a:gd name="T83" fmla="*/ 124 h 755"/>
                  <a:gd name="T84" fmla="*/ 244 w 492"/>
                  <a:gd name="T85" fmla="*/ 157 h 755"/>
                  <a:gd name="T86" fmla="*/ 302 w 492"/>
                  <a:gd name="T87" fmla="*/ 208 h 755"/>
                  <a:gd name="T88" fmla="*/ 352 w 492"/>
                  <a:gd name="T89" fmla="*/ 198 h 755"/>
                  <a:gd name="T90" fmla="*/ 356 w 492"/>
                  <a:gd name="T91" fmla="*/ 189 h 755"/>
                  <a:gd name="T92" fmla="*/ 356 w 492"/>
                  <a:gd name="T93" fmla="*/ 180 h 755"/>
                  <a:gd name="T94" fmla="*/ 331 w 492"/>
                  <a:gd name="T95" fmla="*/ 157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92" h="755">
                    <a:moveTo>
                      <a:pt x="331" y="157"/>
                    </a:moveTo>
                    <a:cubicBezTo>
                      <a:pt x="318" y="154"/>
                      <a:pt x="310" y="140"/>
                      <a:pt x="313" y="126"/>
                    </a:cubicBezTo>
                    <a:cubicBezTo>
                      <a:pt x="316" y="112"/>
                      <a:pt x="329" y="103"/>
                      <a:pt x="342" y="106"/>
                    </a:cubicBezTo>
                    <a:cubicBezTo>
                      <a:pt x="385" y="117"/>
                      <a:pt x="413" y="154"/>
                      <a:pt x="404" y="201"/>
                    </a:cubicBezTo>
                    <a:cubicBezTo>
                      <a:pt x="401" y="213"/>
                      <a:pt x="396" y="224"/>
                      <a:pt x="387" y="234"/>
                    </a:cubicBezTo>
                    <a:cubicBezTo>
                      <a:pt x="369" y="256"/>
                      <a:pt x="336" y="269"/>
                      <a:pt x="292" y="260"/>
                    </a:cubicBezTo>
                    <a:cubicBezTo>
                      <a:pt x="242" y="249"/>
                      <a:pt x="210" y="214"/>
                      <a:pt x="198" y="174"/>
                    </a:cubicBezTo>
                    <a:cubicBezTo>
                      <a:pt x="192" y="155"/>
                      <a:pt x="190" y="136"/>
                      <a:pt x="193" y="117"/>
                    </a:cubicBezTo>
                    <a:cubicBezTo>
                      <a:pt x="195" y="97"/>
                      <a:pt x="202" y="79"/>
                      <a:pt x="212" y="62"/>
                    </a:cubicBezTo>
                    <a:cubicBezTo>
                      <a:pt x="236" y="26"/>
                      <a:pt x="278" y="0"/>
                      <a:pt x="340" y="5"/>
                    </a:cubicBezTo>
                    <a:cubicBezTo>
                      <a:pt x="378" y="7"/>
                      <a:pt x="417" y="29"/>
                      <a:pt x="445" y="61"/>
                    </a:cubicBezTo>
                    <a:cubicBezTo>
                      <a:pt x="460" y="78"/>
                      <a:pt x="472" y="98"/>
                      <a:pt x="480" y="119"/>
                    </a:cubicBezTo>
                    <a:cubicBezTo>
                      <a:pt x="488" y="141"/>
                      <a:pt x="492" y="165"/>
                      <a:pt x="490" y="190"/>
                    </a:cubicBezTo>
                    <a:cubicBezTo>
                      <a:pt x="488" y="232"/>
                      <a:pt x="470" y="275"/>
                      <a:pt x="431" y="315"/>
                    </a:cubicBezTo>
                    <a:cubicBezTo>
                      <a:pt x="378" y="368"/>
                      <a:pt x="309" y="405"/>
                      <a:pt x="237" y="443"/>
                    </a:cubicBezTo>
                    <a:cubicBezTo>
                      <a:pt x="201" y="462"/>
                      <a:pt x="164" y="482"/>
                      <a:pt x="129" y="504"/>
                    </a:cubicBezTo>
                    <a:cubicBezTo>
                      <a:pt x="94" y="526"/>
                      <a:pt x="72" y="550"/>
                      <a:pt x="61" y="574"/>
                    </a:cubicBezTo>
                    <a:cubicBezTo>
                      <a:pt x="52" y="592"/>
                      <a:pt x="49" y="610"/>
                      <a:pt x="52" y="627"/>
                    </a:cubicBezTo>
                    <a:cubicBezTo>
                      <a:pt x="54" y="643"/>
                      <a:pt x="61" y="657"/>
                      <a:pt x="71" y="669"/>
                    </a:cubicBezTo>
                    <a:cubicBezTo>
                      <a:pt x="82" y="681"/>
                      <a:pt x="97" y="690"/>
                      <a:pt x="115" y="694"/>
                    </a:cubicBezTo>
                    <a:cubicBezTo>
                      <a:pt x="138" y="699"/>
                      <a:pt x="155" y="690"/>
                      <a:pt x="164" y="677"/>
                    </a:cubicBezTo>
                    <a:cubicBezTo>
                      <a:pt x="168" y="671"/>
                      <a:pt x="170" y="665"/>
                      <a:pt x="171" y="659"/>
                    </a:cubicBezTo>
                    <a:cubicBezTo>
                      <a:pt x="172" y="653"/>
                      <a:pt x="171" y="647"/>
                      <a:pt x="169" y="643"/>
                    </a:cubicBezTo>
                    <a:cubicBezTo>
                      <a:pt x="164" y="633"/>
                      <a:pt x="153" y="626"/>
                      <a:pt x="132" y="626"/>
                    </a:cubicBezTo>
                    <a:cubicBezTo>
                      <a:pt x="118" y="626"/>
                      <a:pt x="107" y="615"/>
                      <a:pt x="107" y="600"/>
                    </a:cubicBezTo>
                    <a:cubicBezTo>
                      <a:pt x="107" y="586"/>
                      <a:pt x="118" y="574"/>
                      <a:pt x="131" y="574"/>
                    </a:cubicBezTo>
                    <a:cubicBezTo>
                      <a:pt x="174" y="573"/>
                      <a:pt x="200" y="593"/>
                      <a:pt x="213" y="620"/>
                    </a:cubicBezTo>
                    <a:cubicBezTo>
                      <a:pt x="219" y="634"/>
                      <a:pt x="221" y="650"/>
                      <a:pt x="219" y="665"/>
                    </a:cubicBezTo>
                    <a:cubicBezTo>
                      <a:pt x="218" y="680"/>
                      <a:pt x="212" y="695"/>
                      <a:pt x="204" y="708"/>
                    </a:cubicBezTo>
                    <a:cubicBezTo>
                      <a:pt x="185" y="736"/>
                      <a:pt x="151" y="755"/>
                      <a:pt x="106" y="745"/>
                    </a:cubicBezTo>
                    <a:cubicBezTo>
                      <a:pt x="78" y="739"/>
                      <a:pt x="54" y="725"/>
                      <a:pt x="36" y="705"/>
                    </a:cubicBezTo>
                    <a:cubicBezTo>
                      <a:pt x="19" y="686"/>
                      <a:pt x="7" y="661"/>
                      <a:pt x="3" y="634"/>
                    </a:cubicBezTo>
                    <a:cubicBezTo>
                      <a:pt x="0" y="608"/>
                      <a:pt x="4" y="579"/>
                      <a:pt x="17" y="550"/>
                    </a:cubicBezTo>
                    <a:cubicBezTo>
                      <a:pt x="33" y="517"/>
                      <a:pt x="61" y="486"/>
                      <a:pt x="104" y="458"/>
                    </a:cubicBezTo>
                    <a:cubicBezTo>
                      <a:pt x="141" y="436"/>
                      <a:pt x="178" y="416"/>
                      <a:pt x="215" y="396"/>
                    </a:cubicBezTo>
                    <a:cubicBezTo>
                      <a:pt x="284" y="359"/>
                      <a:pt x="350" y="324"/>
                      <a:pt x="397" y="276"/>
                    </a:cubicBezTo>
                    <a:cubicBezTo>
                      <a:pt x="427" y="247"/>
                      <a:pt x="440" y="216"/>
                      <a:pt x="442" y="187"/>
                    </a:cubicBezTo>
                    <a:cubicBezTo>
                      <a:pt x="443" y="170"/>
                      <a:pt x="440" y="154"/>
                      <a:pt x="434" y="139"/>
                    </a:cubicBezTo>
                    <a:cubicBezTo>
                      <a:pt x="429" y="124"/>
                      <a:pt x="420" y="109"/>
                      <a:pt x="409" y="97"/>
                    </a:cubicBezTo>
                    <a:cubicBezTo>
                      <a:pt x="389" y="74"/>
                      <a:pt x="362" y="59"/>
                      <a:pt x="336" y="57"/>
                    </a:cubicBezTo>
                    <a:cubicBezTo>
                      <a:pt x="295" y="54"/>
                      <a:pt x="267" y="70"/>
                      <a:pt x="252" y="92"/>
                    </a:cubicBezTo>
                    <a:cubicBezTo>
                      <a:pt x="246" y="101"/>
                      <a:pt x="242" y="112"/>
                      <a:pt x="241" y="124"/>
                    </a:cubicBezTo>
                    <a:cubicBezTo>
                      <a:pt x="239" y="135"/>
                      <a:pt x="240" y="147"/>
                      <a:pt x="244" y="157"/>
                    </a:cubicBezTo>
                    <a:cubicBezTo>
                      <a:pt x="251" y="181"/>
                      <a:pt x="270" y="201"/>
                      <a:pt x="302" y="208"/>
                    </a:cubicBezTo>
                    <a:cubicBezTo>
                      <a:pt x="326" y="213"/>
                      <a:pt x="343" y="208"/>
                      <a:pt x="352" y="198"/>
                    </a:cubicBezTo>
                    <a:cubicBezTo>
                      <a:pt x="354" y="195"/>
                      <a:pt x="355" y="192"/>
                      <a:pt x="356" y="189"/>
                    </a:cubicBezTo>
                    <a:cubicBezTo>
                      <a:pt x="357" y="186"/>
                      <a:pt x="357" y="183"/>
                      <a:pt x="356" y="180"/>
                    </a:cubicBezTo>
                    <a:cubicBezTo>
                      <a:pt x="352" y="169"/>
                      <a:pt x="355" y="163"/>
                      <a:pt x="331" y="157"/>
                    </a:cubicBezTo>
                    <a:close/>
                  </a:path>
                </a:pathLst>
              </a:custGeom>
              <a:solidFill>
                <a:srgbClr val="FC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en-US" dirty="0">
                  <a:latin typeface="Book Antiqua" panose="02040602050305030304" pitchFamily="18" charset="0"/>
                </a:endParaRPr>
              </a:p>
            </p:txBody>
          </p:sp>
          <p:sp>
            <p:nvSpPr>
              <p:cNvPr id="1087" name="Freeform 84"/>
              <p:cNvSpPr>
                <a:spLocks/>
              </p:cNvSpPr>
              <p:nvPr/>
            </p:nvSpPr>
            <p:spPr bwMode="auto">
              <a:xfrm>
                <a:off x="-7938" y="-9524"/>
                <a:ext cx="1849438" cy="2835275"/>
              </a:xfrm>
              <a:custGeom>
                <a:avLst/>
                <a:gdLst>
                  <a:gd name="T0" fmla="*/ 164 w 492"/>
                  <a:gd name="T1" fmla="*/ 156 h 755"/>
                  <a:gd name="T2" fmla="*/ 182 w 492"/>
                  <a:gd name="T3" fmla="*/ 124 h 755"/>
                  <a:gd name="T4" fmla="*/ 153 w 492"/>
                  <a:gd name="T5" fmla="*/ 105 h 755"/>
                  <a:gd name="T6" fmla="*/ 88 w 492"/>
                  <a:gd name="T7" fmla="*/ 201 h 755"/>
                  <a:gd name="T8" fmla="*/ 104 w 492"/>
                  <a:gd name="T9" fmla="*/ 234 h 755"/>
                  <a:gd name="T10" fmla="*/ 199 w 492"/>
                  <a:gd name="T11" fmla="*/ 260 h 755"/>
                  <a:gd name="T12" fmla="*/ 294 w 492"/>
                  <a:gd name="T13" fmla="*/ 174 h 755"/>
                  <a:gd name="T14" fmla="*/ 299 w 492"/>
                  <a:gd name="T15" fmla="*/ 117 h 755"/>
                  <a:gd name="T16" fmla="*/ 280 w 492"/>
                  <a:gd name="T17" fmla="*/ 62 h 755"/>
                  <a:gd name="T18" fmla="*/ 152 w 492"/>
                  <a:gd name="T19" fmla="*/ 5 h 755"/>
                  <a:gd name="T20" fmla="*/ 47 w 492"/>
                  <a:gd name="T21" fmla="*/ 61 h 755"/>
                  <a:gd name="T22" fmla="*/ 12 w 492"/>
                  <a:gd name="T23" fmla="*/ 119 h 755"/>
                  <a:gd name="T24" fmla="*/ 1 w 492"/>
                  <a:gd name="T25" fmla="*/ 190 h 755"/>
                  <a:gd name="T26" fmla="*/ 61 w 492"/>
                  <a:gd name="T27" fmla="*/ 315 h 755"/>
                  <a:gd name="T28" fmla="*/ 255 w 492"/>
                  <a:gd name="T29" fmla="*/ 443 h 755"/>
                  <a:gd name="T30" fmla="*/ 363 w 492"/>
                  <a:gd name="T31" fmla="*/ 504 h 755"/>
                  <a:gd name="T32" fmla="*/ 431 w 492"/>
                  <a:gd name="T33" fmla="*/ 574 h 755"/>
                  <a:gd name="T34" fmla="*/ 440 w 492"/>
                  <a:gd name="T35" fmla="*/ 627 h 755"/>
                  <a:gd name="T36" fmla="*/ 421 w 492"/>
                  <a:gd name="T37" fmla="*/ 669 h 755"/>
                  <a:gd name="T38" fmla="*/ 377 w 492"/>
                  <a:gd name="T39" fmla="*/ 694 h 755"/>
                  <a:gd name="T40" fmla="*/ 328 w 492"/>
                  <a:gd name="T41" fmla="*/ 677 h 755"/>
                  <a:gd name="T42" fmla="*/ 321 w 492"/>
                  <a:gd name="T43" fmla="*/ 659 h 755"/>
                  <a:gd name="T44" fmla="*/ 323 w 492"/>
                  <a:gd name="T45" fmla="*/ 643 h 755"/>
                  <a:gd name="T46" fmla="*/ 360 w 492"/>
                  <a:gd name="T47" fmla="*/ 626 h 755"/>
                  <a:gd name="T48" fmla="*/ 385 w 492"/>
                  <a:gd name="T49" fmla="*/ 600 h 755"/>
                  <a:gd name="T50" fmla="*/ 360 w 492"/>
                  <a:gd name="T51" fmla="*/ 574 h 755"/>
                  <a:gd name="T52" fmla="*/ 279 w 492"/>
                  <a:gd name="T53" fmla="*/ 620 h 755"/>
                  <a:gd name="T54" fmla="*/ 272 w 492"/>
                  <a:gd name="T55" fmla="*/ 665 h 755"/>
                  <a:gd name="T56" fmla="*/ 288 w 492"/>
                  <a:gd name="T57" fmla="*/ 708 h 755"/>
                  <a:gd name="T58" fmla="*/ 386 w 492"/>
                  <a:gd name="T59" fmla="*/ 745 h 755"/>
                  <a:gd name="T60" fmla="*/ 456 w 492"/>
                  <a:gd name="T61" fmla="*/ 705 h 755"/>
                  <a:gd name="T62" fmla="*/ 489 w 492"/>
                  <a:gd name="T63" fmla="*/ 634 h 755"/>
                  <a:gd name="T64" fmla="*/ 474 w 492"/>
                  <a:gd name="T65" fmla="*/ 550 h 755"/>
                  <a:gd name="T66" fmla="*/ 387 w 492"/>
                  <a:gd name="T67" fmla="*/ 458 h 755"/>
                  <a:gd name="T68" fmla="*/ 277 w 492"/>
                  <a:gd name="T69" fmla="*/ 396 h 755"/>
                  <a:gd name="T70" fmla="*/ 94 w 492"/>
                  <a:gd name="T71" fmla="*/ 276 h 755"/>
                  <a:gd name="T72" fmla="*/ 50 w 492"/>
                  <a:gd name="T73" fmla="*/ 187 h 755"/>
                  <a:gd name="T74" fmla="*/ 57 w 492"/>
                  <a:gd name="T75" fmla="*/ 139 h 755"/>
                  <a:gd name="T76" fmla="*/ 82 w 492"/>
                  <a:gd name="T77" fmla="*/ 97 h 755"/>
                  <a:gd name="T78" fmla="*/ 155 w 492"/>
                  <a:gd name="T79" fmla="*/ 57 h 755"/>
                  <a:gd name="T80" fmla="*/ 240 w 492"/>
                  <a:gd name="T81" fmla="*/ 92 h 755"/>
                  <a:gd name="T82" fmla="*/ 251 w 492"/>
                  <a:gd name="T83" fmla="*/ 124 h 755"/>
                  <a:gd name="T84" fmla="*/ 248 w 492"/>
                  <a:gd name="T85" fmla="*/ 157 h 755"/>
                  <a:gd name="T86" fmla="*/ 190 w 492"/>
                  <a:gd name="T87" fmla="*/ 208 h 755"/>
                  <a:gd name="T88" fmla="*/ 140 w 492"/>
                  <a:gd name="T89" fmla="*/ 198 h 755"/>
                  <a:gd name="T90" fmla="*/ 136 w 492"/>
                  <a:gd name="T91" fmla="*/ 189 h 755"/>
                  <a:gd name="T92" fmla="*/ 164 w 492"/>
                  <a:gd name="T93" fmla="*/ 156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92" h="755">
                    <a:moveTo>
                      <a:pt x="164" y="156"/>
                    </a:moveTo>
                    <a:cubicBezTo>
                      <a:pt x="177" y="153"/>
                      <a:pt x="185" y="138"/>
                      <a:pt x="182" y="124"/>
                    </a:cubicBezTo>
                    <a:cubicBezTo>
                      <a:pt x="179" y="110"/>
                      <a:pt x="166" y="101"/>
                      <a:pt x="153" y="105"/>
                    </a:cubicBezTo>
                    <a:cubicBezTo>
                      <a:pt x="110" y="115"/>
                      <a:pt x="78" y="153"/>
                      <a:pt x="88" y="201"/>
                    </a:cubicBezTo>
                    <a:cubicBezTo>
                      <a:pt x="91" y="213"/>
                      <a:pt x="96" y="224"/>
                      <a:pt x="104" y="234"/>
                    </a:cubicBezTo>
                    <a:cubicBezTo>
                      <a:pt x="123" y="256"/>
                      <a:pt x="156" y="269"/>
                      <a:pt x="199" y="260"/>
                    </a:cubicBezTo>
                    <a:cubicBezTo>
                      <a:pt x="250" y="249"/>
                      <a:pt x="282" y="214"/>
                      <a:pt x="294" y="174"/>
                    </a:cubicBezTo>
                    <a:cubicBezTo>
                      <a:pt x="300" y="155"/>
                      <a:pt x="302" y="136"/>
                      <a:pt x="299" y="117"/>
                    </a:cubicBezTo>
                    <a:cubicBezTo>
                      <a:pt x="297" y="97"/>
                      <a:pt x="290" y="79"/>
                      <a:pt x="280" y="62"/>
                    </a:cubicBezTo>
                    <a:cubicBezTo>
                      <a:pt x="256" y="26"/>
                      <a:pt x="214" y="0"/>
                      <a:pt x="152" y="5"/>
                    </a:cubicBezTo>
                    <a:cubicBezTo>
                      <a:pt x="114" y="7"/>
                      <a:pt x="75" y="29"/>
                      <a:pt x="47" y="61"/>
                    </a:cubicBezTo>
                    <a:cubicBezTo>
                      <a:pt x="32" y="78"/>
                      <a:pt x="20" y="98"/>
                      <a:pt x="12" y="119"/>
                    </a:cubicBezTo>
                    <a:cubicBezTo>
                      <a:pt x="4" y="141"/>
                      <a:pt x="0" y="165"/>
                      <a:pt x="1" y="190"/>
                    </a:cubicBezTo>
                    <a:cubicBezTo>
                      <a:pt x="4" y="232"/>
                      <a:pt x="22" y="275"/>
                      <a:pt x="61" y="315"/>
                    </a:cubicBezTo>
                    <a:cubicBezTo>
                      <a:pt x="113" y="368"/>
                      <a:pt x="183" y="405"/>
                      <a:pt x="255" y="443"/>
                    </a:cubicBezTo>
                    <a:cubicBezTo>
                      <a:pt x="291" y="462"/>
                      <a:pt x="328" y="482"/>
                      <a:pt x="363" y="504"/>
                    </a:cubicBezTo>
                    <a:cubicBezTo>
                      <a:pt x="398" y="526"/>
                      <a:pt x="419" y="550"/>
                      <a:pt x="431" y="574"/>
                    </a:cubicBezTo>
                    <a:cubicBezTo>
                      <a:pt x="440" y="592"/>
                      <a:pt x="442" y="610"/>
                      <a:pt x="440" y="627"/>
                    </a:cubicBezTo>
                    <a:cubicBezTo>
                      <a:pt x="438" y="643"/>
                      <a:pt x="431" y="657"/>
                      <a:pt x="421" y="669"/>
                    </a:cubicBezTo>
                    <a:cubicBezTo>
                      <a:pt x="410" y="681"/>
                      <a:pt x="394" y="690"/>
                      <a:pt x="377" y="694"/>
                    </a:cubicBezTo>
                    <a:cubicBezTo>
                      <a:pt x="353" y="699"/>
                      <a:pt x="337" y="690"/>
                      <a:pt x="328" y="677"/>
                    </a:cubicBezTo>
                    <a:cubicBezTo>
                      <a:pt x="324" y="671"/>
                      <a:pt x="322" y="665"/>
                      <a:pt x="321" y="659"/>
                    </a:cubicBezTo>
                    <a:cubicBezTo>
                      <a:pt x="320" y="653"/>
                      <a:pt x="321" y="647"/>
                      <a:pt x="323" y="643"/>
                    </a:cubicBezTo>
                    <a:cubicBezTo>
                      <a:pt x="327" y="633"/>
                      <a:pt x="339" y="626"/>
                      <a:pt x="360" y="626"/>
                    </a:cubicBezTo>
                    <a:cubicBezTo>
                      <a:pt x="373" y="626"/>
                      <a:pt x="384" y="615"/>
                      <a:pt x="385" y="600"/>
                    </a:cubicBezTo>
                    <a:cubicBezTo>
                      <a:pt x="385" y="586"/>
                      <a:pt x="374" y="574"/>
                      <a:pt x="360" y="574"/>
                    </a:cubicBezTo>
                    <a:cubicBezTo>
                      <a:pt x="318" y="573"/>
                      <a:pt x="291" y="593"/>
                      <a:pt x="279" y="620"/>
                    </a:cubicBezTo>
                    <a:cubicBezTo>
                      <a:pt x="273" y="634"/>
                      <a:pt x="271" y="650"/>
                      <a:pt x="272" y="665"/>
                    </a:cubicBezTo>
                    <a:cubicBezTo>
                      <a:pt x="274" y="680"/>
                      <a:pt x="280" y="695"/>
                      <a:pt x="288" y="708"/>
                    </a:cubicBezTo>
                    <a:cubicBezTo>
                      <a:pt x="307" y="736"/>
                      <a:pt x="341" y="755"/>
                      <a:pt x="386" y="745"/>
                    </a:cubicBezTo>
                    <a:cubicBezTo>
                      <a:pt x="414" y="739"/>
                      <a:pt x="438" y="725"/>
                      <a:pt x="456" y="705"/>
                    </a:cubicBezTo>
                    <a:cubicBezTo>
                      <a:pt x="473" y="686"/>
                      <a:pt x="485" y="661"/>
                      <a:pt x="489" y="634"/>
                    </a:cubicBezTo>
                    <a:cubicBezTo>
                      <a:pt x="492" y="608"/>
                      <a:pt x="488" y="579"/>
                      <a:pt x="474" y="550"/>
                    </a:cubicBezTo>
                    <a:cubicBezTo>
                      <a:pt x="459" y="517"/>
                      <a:pt x="431" y="486"/>
                      <a:pt x="387" y="458"/>
                    </a:cubicBezTo>
                    <a:cubicBezTo>
                      <a:pt x="351" y="436"/>
                      <a:pt x="313" y="416"/>
                      <a:pt x="277" y="396"/>
                    </a:cubicBezTo>
                    <a:cubicBezTo>
                      <a:pt x="208" y="359"/>
                      <a:pt x="142" y="324"/>
                      <a:pt x="94" y="276"/>
                    </a:cubicBezTo>
                    <a:cubicBezTo>
                      <a:pt x="65" y="247"/>
                      <a:pt x="52" y="216"/>
                      <a:pt x="50" y="187"/>
                    </a:cubicBezTo>
                    <a:cubicBezTo>
                      <a:pt x="49" y="170"/>
                      <a:pt x="52" y="154"/>
                      <a:pt x="57" y="139"/>
                    </a:cubicBezTo>
                    <a:cubicBezTo>
                      <a:pt x="63" y="124"/>
                      <a:pt x="72" y="109"/>
                      <a:pt x="82" y="97"/>
                    </a:cubicBezTo>
                    <a:cubicBezTo>
                      <a:pt x="103" y="74"/>
                      <a:pt x="130" y="59"/>
                      <a:pt x="155" y="57"/>
                    </a:cubicBezTo>
                    <a:cubicBezTo>
                      <a:pt x="197" y="54"/>
                      <a:pt x="225" y="70"/>
                      <a:pt x="240" y="92"/>
                    </a:cubicBezTo>
                    <a:cubicBezTo>
                      <a:pt x="246" y="101"/>
                      <a:pt x="250" y="112"/>
                      <a:pt x="251" y="124"/>
                    </a:cubicBezTo>
                    <a:cubicBezTo>
                      <a:pt x="252" y="135"/>
                      <a:pt x="251" y="147"/>
                      <a:pt x="248" y="157"/>
                    </a:cubicBezTo>
                    <a:cubicBezTo>
                      <a:pt x="241" y="181"/>
                      <a:pt x="221" y="201"/>
                      <a:pt x="190" y="208"/>
                    </a:cubicBezTo>
                    <a:cubicBezTo>
                      <a:pt x="165" y="213"/>
                      <a:pt x="149" y="208"/>
                      <a:pt x="140" y="198"/>
                    </a:cubicBezTo>
                    <a:cubicBezTo>
                      <a:pt x="138" y="195"/>
                      <a:pt x="136" y="192"/>
                      <a:pt x="136" y="189"/>
                    </a:cubicBezTo>
                    <a:cubicBezTo>
                      <a:pt x="132" y="170"/>
                      <a:pt x="149" y="159"/>
                      <a:pt x="164" y="156"/>
                    </a:cubicBezTo>
                    <a:close/>
                  </a:path>
                </a:pathLst>
              </a:custGeom>
              <a:solidFill>
                <a:srgbClr val="FC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en-US" dirty="0">
                  <a:latin typeface="Book Antiqua" panose="02040602050305030304" pitchFamily="18" charset="0"/>
                </a:endParaRPr>
              </a:p>
            </p:txBody>
          </p:sp>
          <p:sp>
            <p:nvSpPr>
              <p:cNvPr id="1088" name="Rectangle 85"/>
              <p:cNvSpPr>
                <a:spLocks noChangeArrowheads="1"/>
              </p:cNvSpPr>
              <p:nvPr/>
            </p:nvSpPr>
            <p:spPr bwMode="auto">
              <a:xfrm>
                <a:off x="2573338" y="2630488"/>
                <a:ext cx="417513" cy="2528887"/>
              </a:xfrm>
              <a:prstGeom prst="rect">
                <a:avLst/>
              </a:prstGeom>
              <a:solidFill>
                <a:srgbClr val="FFBE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en-US" dirty="0">
                  <a:latin typeface="Book Antiqua" panose="02040602050305030304" pitchFamily="18" charset="0"/>
                </a:endParaRPr>
              </a:p>
            </p:txBody>
          </p:sp>
          <p:sp>
            <p:nvSpPr>
              <p:cNvPr id="1089" name="Freeform 86"/>
              <p:cNvSpPr>
                <a:spLocks/>
              </p:cNvSpPr>
              <p:nvPr/>
            </p:nvSpPr>
            <p:spPr bwMode="auto">
              <a:xfrm>
                <a:off x="2119313" y="2124075"/>
                <a:ext cx="1327150" cy="665162"/>
              </a:xfrm>
              <a:custGeom>
                <a:avLst/>
                <a:gdLst>
                  <a:gd name="T0" fmla="*/ 353 w 353"/>
                  <a:gd name="T1" fmla="*/ 0 h 177"/>
                  <a:gd name="T2" fmla="*/ 176 w 353"/>
                  <a:gd name="T3" fmla="*/ 177 h 177"/>
                  <a:gd name="T4" fmla="*/ 0 w 353"/>
                  <a:gd name="T5" fmla="*/ 0 h 177"/>
                  <a:gd name="T6" fmla="*/ 353 w 353"/>
                  <a:gd name="T7" fmla="*/ 0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3" h="177">
                    <a:moveTo>
                      <a:pt x="353" y="0"/>
                    </a:moveTo>
                    <a:cubicBezTo>
                      <a:pt x="353" y="97"/>
                      <a:pt x="274" y="177"/>
                      <a:pt x="176" y="177"/>
                    </a:cubicBezTo>
                    <a:cubicBezTo>
                      <a:pt x="79" y="177"/>
                      <a:pt x="0" y="97"/>
                      <a:pt x="0" y="0"/>
                    </a:cubicBezTo>
                    <a:lnTo>
                      <a:pt x="353" y="0"/>
                    </a:lnTo>
                    <a:close/>
                  </a:path>
                </a:pathLst>
              </a:custGeom>
              <a:solidFill>
                <a:srgbClr val="FFBE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32500" lnSpcReduction="20000"/>
              </a:bodyPr>
              <a:lstStyle/>
              <a:p>
                <a:endParaRPr lang="en-US" dirty="0">
                  <a:latin typeface="Book Antiqua" panose="02040602050305030304" pitchFamily="18" charset="0"/>
                </a:endParaRPr>
              </a:p>
            </p:txBody>
          </p:sp>
          <p:sp>
            <p:nvSpPr>
              <p:cNvPr id="1090" name="Freeform 87"/>
              <p:cNvSpPr>
                <a:spLocks/>
              </p:cNvSpPr>
              <p:nvPr/>
            </p:nvSpPr>
            <p:spPr bwMode="auto">
              <a:xfrm>
                <a:off x="1228725" y="817563"/>
                <a:ext cx="3108325" cy="1554162"/>
              </a:xfrm>
              <a:custGeom>
                <a:avLst/>
                <a:gdLst>
                  <a:gd name="T0" fmla="*/ 827 w 827"/>
                  <a:gd name="T1" fmla="*/ 0 h 414"/>
                  <a:gd name="T2" fmla="*/ 413 w 827"/>
                  <a:gd name="T3" fmla="*/ 414 h 414"/>
                  <a:gd name="T4" fmla="*/ 0 w 827"/>
                  <a:gd name="T5" fmla="*/ 0 h 414"/>
                  <a:gd name="T6" fmla="*/ 827 w 827"/>
                  <a:gd name="T7" fmla="*/ 0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27" h="414">
                    <a:moveTo>
                      <a:pt x="827" y="0"/>
                    </a:moveTo>
                    <a:cubicBezTo>
                      <a:pt x="827" y="228"/>
                      <a:pt x="642" y="414"/>
                      <a:pt x="413" y="414"/>
                    </a:cubicBezTo>
                    <a:cubicBezTo>
                      <a:pt x="185" y="414"/>
                      <a:pt x="0" y="228"/>
                      <a:pt x="0" y="0"/>
                    </a:cubicBezTo>
                    <a:lnTo>
                      <a:pt x="827" y="0"/>
                    </a:lnTo>
                    <a:close/>
                  </a:path>
                </a:pathLst>
              </a:custGeom>
              <a:solidFill>
                <a:srgbClr val="FFBE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en-US" dirty="0">
                  <a:latin typeface="Book Antiqua" panose="02040602050305030304" pitchFamily="18" charset="0"/>
                </a:endParaRPr>
              </a:p>
            </p:txBody>
          </p:sp>
          <p:sp>
            <p:nvSpPr>
              <p:cNvPr id="1091" name="Freeform 88"/>
              <p:cNvSpPr>
                <a:spLocks/>
              </p:cNvSpPr>
              <p:nvPr/>
            </p:nvSpPr>
            <p:spPr bwMode="auto">
              <a:xfrm>
                <a:off x="2119313" y="4824413"/>
                <a:ext cx="1327150" cy="665162"/>
              </a:xfrm>
              <a:custGeom>
                <a:avLst/>
                <a:gdLst>
                  <a:gd name="T0" fmla="*/ 353 w 353"/>
                  <a:gd name="T1" fmla="*/ 177 h 177"/>
                  <a:gd name="T2" fmla="*/ 176 w 353"/>
                  <a:gd name="T3" fmla="*/ 0 h 177"/>
                  <a:gd name="T4" fmla="*/ 0 w 353"/>
                  <a:gd name="T5" fmla="*/ 177 h 177"/>
                  <a:gd name="T6" fmla="*/ 353 w 353"/>
                  <a:gd name="T7" fmla="*/ 177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3" h="177">
                    <a:moveTo>
                      <a:pt x="353" y="177"/>
                    </a:moveTo>
                    <a:cubicBezTo>
                      <a:pt x="353" y="79"/>
                      <a:pt x="274" y="0"/>
                      <a:pt x="176" y="0"/>
                    </a:cubicBezTo>
                    <a:cubicBezTo>
                      <a:pt x="79" y="0"/>
                      <a:pt x="0" y="79"/>
                      <a:pt x="0" y="177"/>
                    </a:cubicBezTo>
                    <a:lnTo>
                      <a:pt x="353" y="177"/>
                    </a:lnTo>
                    <a:close/>
                  </a:path>
                </a:pathLst>
              </a:custGeom>
              <a:solidFill>
                <a:srgbClr val="F49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32500" lnSpcReduction="20000"/>
              </a:bodyPr>
              <a:lstStyle/>
              <a:p>
                <a:endParaRPr lang="en-US" dirty="0">
                  <a:latin typeface="Book Antiqua" panose="02040602050305030304" pitchFamily="18" charset="0"/>
                </a:endParaRPr>
              </a:p>
            </p:txBody>
          </p:sp>
          <p:sp>
            <p:nvSpPr>
              <p:cNvPr id="1092" name="Rectangle 89"/>
              <p:cNvSpPr>
                <a:spLocks noChangeArrowheads="1"/>
              </p:cNvSpPr>
              <p:nvPr/>
            </p:nvSpPr>
            <p:spPr bwMode="auto">
              <a:xfrm>
                <a:off x="1863725" y="5297488"/>
                <a:ext cx="1838325" cy="304800"/>
              </a:xfrm>
              <a:prstGeom prst="rect">
                <a:avLst/>
              </a:prstGeom>
              <a:solidFill>
                <a:srgbClr val="F49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endParaRPr lang="en-US" dirty="0">
                  <a:latin typeface="Book Antiqua" panose="02040602050305030304" pitchFamily="18" charset="0"/>
                </a:endParaRPr>
              </a:p>
            </p:txBody>
          </p:sp>
          <p:sp>
            <p:nvSpPr>
              <p:cNvPr id="1093" name="Freeform 90"/>
              <p:cNvSpPr>
                <a:spLocks/>
              </p:cNvSpPr>
              <p:nvPr/>
            </p:nvSpPr>
            <p:spPr bwMode="auto">
              <a:xfrm>
                <a:off x="1228725" y="900113"/>
                <a:ext cx="3108325" cy="142875"/>
              </a:xfrm>
              <a:custGeom>
                <a:avLst/>
                <a:gdLst>
                  <a:gd name="T0" fmla="*/ 827 w 827"/>
                  <a:gd name="T1" fmla="*/ 0 h 38"/>
                  <a:gd name="T2" fmla="*/ 823 w 827"/>
                  <a:gd name="T3" fmla="*/ 38 h 38"/>
                  <a:gd name="T4" fmla="*/ 4 w 827"/>
                  <a:gd name="T5" fmla="*/ 38 h 38"/>
                  <a:gd name="T6" fmla="*/ 0 w 827"/>
                  <a:gd name="T7" fmla="*/ 0 h 38"/>
                  <a:gd name="T8" fmla="*/ 827 w 827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7" h="38">
                    <a:moveTo>
                      <a:pt x="827" y="0"/>
                    </a:moveTo>
                    <a:cubicBezTo>
                      <a:pt x="826" y="13"/>
                      <a:pt x="825" y="26"/>
                      <a:pt x="823" y="38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2" y="26"/>
                      <a:pt x="1" y="13"/>
                      <a:pt x="0" y="0"/>
                    </a:cubicBezTo>
                    <a:lnTo>
                      <a:pt x="827" y="0"/>
                    </a:lnTo>
                    <a:close/>
                  </a:path>
                </a:pathLst>
              </a:custGeom>
              <a:solidFill>
                <a:srgbClr val="F49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endParaRPr lang="en-US" dirty="0">
                  <a:latin typeface="Book Antiqua" panose="02040602050305030304" pitchFamily="18" charset="0"/>
                </a:endParaRPr>
              </a:p>
            </p:txBody>
          </p:sp>
          <p:sp>
            <p:nvSpPr>
              <p:cNvPr id="1094" name="Rectangle 91"/>
              <p:cNvSpPr>
                <a:spLocks noChangeArrowheads="1"/>
              </p:cNvSpPr>
              <p:nvPr/>
            </p:nvSpPr>
            <p:spPr bwMode="auto">
              <a:xfrm>
                <a:off x="1066800" y="6350"/>
                <a:ext cx="3430588" cy="893762"/>
              </a:xfrm>
              <a:prstGeom prst="rect">
                <a:avLst/>
              </a:prstGeom>
              <a:solidFill>
                <a:srgbClr val="FC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55000" lnSpcReduction="20000"/>
              </a:bodyPr>
              <a:lstStyle/>
              <a:p>
                <a:endParaRPr lang="en-US" dirty="0">
                  <a:latin typeface="Book Antiqua" panose="02040602050305030304" pitchFamily="18" charset="0"/>
                </a:endParaRPr>
              </a:p>
            </p:txBody>
          </p:sp>
          <p:sp>
            <p:nvSpPr>
              <p:cNvPr id="1095" name="Freeform 92"/>
              <p:cNvSpPr>
                <a:spLocks/>
              </p:cNvSpPr>
              <p:nvPr/>
            </p:nvSpPr>
            <p:spPr bwMode="auto">
              <a:xfrm>
                <a:off x="1262063" y="5583238"/>
                <a:ext cx="3040063" cy="747712"/>
              </a:xfrm>
              <a:custGeom>
                <a:avLst/>
                <a:gdLst>
                  <a:gd name="T0" fmla="*/ 0 w 1915"/>
                  <a:gd name="T1" fmla="*/ 471 h 471"/>
                  <a:gd name="T2" fmla="*/ 1915 w 1915"/>
                  <a:gd name="T3" fmla="*/ 468 h 471"/>
                  <a:gd name="T4" fmla="*/ 1915 w 1915"/>
                  <a:gd name="T5" fmla="*/ 0 h 471"/>
                  <a:gd name="T6" fmla="*/ 0 w 1915"/>
                  <a:gd name="T7" fmla="*/ 2 h 471"/>
                  <a:gd name="T8" fmla="*/ 0 w 1915"/>
                  <a:gd name="T9" fmla="*/ 471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15" h="471">
                    <a:moveTo>
                      <a:pt x="0" y="471"/>
                    </a:moveTo>
                    <a:lnTo>
                      <a:pt x="1915" y="468"/>
                    </a:lnTo>
                    <a:lnTo>
                      <a:pt x="1915" y="0"/>
                    </a:lnTo>
                    <a:lnTo>
                      <a:pt x="0" y="2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BB56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47500" lnSpcReduction="20000"/>
              </a:bodyPr>
              <a:lstStyle/>
              <a:p>
                <a:endParaRPr lang="en-US" dirty="0">
                  <a:latin typeface="Book Antiqua" panose="02040602050305030304" pitchFamily="18" charset="0"/>
                </a:endParaRPr>
              </a:p>
            </p:txBody>
          </p:sp>
          <p:sp>
            <p:nvSpPr>
              <p:cNvPr id="1096" name="Rectangle 93"/>
              <p:cNvSpPr>
                <a:spLocks noChangeArrowheads="1"/>
              </p:cNvSpPr>
              <p:nvPr/>
            </p:nvSpPr>
            <p:spPr bwMode="auto">
              <a:xfrm>
                <a:off x="1047750" y="6221413"/>
                <a:ext cx="3468688" cy="341312"/>
              </a:xfrm>
              <a:prstGeom prst="rect">
                <a:avLst/>
              </a:prstGeom>
              <a:solidFill>
                <a:srgbClr val="8B3E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endParaRPr lang="en-US" dirty="0">
                  <a:latin typeface="Book Antiqua" panose="02040602050305030304" pitchFamily="18" charset="0"/>
                </a:endParaRPr>
              </a:p>
            </p:txBody>
          </p:sp>
          <p:sp>
            <p:nvSpPr>
              <p:cNvPr id="1097" name="Rectangle 94"/>
              <p:cNvSpPr>
                <a:spLocks noChangeArrowheads="1"/>
              </p:cNvSpPr>
              <p:nvPr/>
            </p:nvSpPr>
            <p:spPr bwMode="auto">
              <a:xfrm>
                <a:off x="2212975" y="5734050"/>
                <a:ext cx="1135063" cy="420687"/>
              </a:xfrm>
              <a:prstGeom prst="rect">
                <a:avLst/>
              </a:prstGeom>
              <a:solidFill>
                <a:srgbClr val="FFD9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endParaRPr lang="en-US" dirty="0">
                  <a:latin typeface="Book Antiqua" panose="02040602050305030304" pitchFamily="18" charset="0"/>
                </a:endParaRPr>
              </a:p>
            </p:txBody>
          </p:sp>
        </p:grpSp>
        <p:sp>
          <p:nvSpPr>
            <p:cNvPr id="45" name="Rectangle 44"/>
            <p:cNvSpPr/>
            <p:nvPr/>
          </p:nvSpPr>
          <p:spPr>
            <a:xfrm>
              <a:off x="7954338" y="1751525"/>
              <a:ext cx="461011" cy="5069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en-US" sz="1900" b="1" dirty="0">
                  <a:latin typeface="Book Antiqua" panose="02040602050305030304" pitchFamily="18" charset="0"/>
                </a:rPr>
                <a:t>04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05D018D-A3C6-55B6-A77E-DFEF04C510C2}"/>
              </a:ext>
            </a:extLst>
          </p:cNvPr>
          <p:cNvGrpSpPr/>
          <p:nvPr/>
        </p:nvGrpSpPr>
        <p:grpSpPr>
          <a:xfrm>
            <a:off x="0" y="6576350"/>
            <a:ext cx="371237" cy="273167"/>
            <a:chOff x="53413" y="6584156"/>
            <a:chExt cx="372158" cy="27384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3524CEE-5F82-BE1B-EB02-20030C9DCDB6}"/>
                </a:ext>
              </a:extLst>
            </p:cNvPr>
            <p:cNvSpPr/>
            <p:nvPr/>
          </p:nvSpPr>
          <p:spPr>
            <a:xfrm>
              <a:off x="56189" y="6584156"/>
              <a:ext cx="369382" cy="273844"/>
            </a:xfrm>
            <a:prstGeom prst="rect">
              <a:avLst/>
            </a:prstGeom>
            <a:solidFill>
              <a:srgbClr val="FFC000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txBody>
            <a:bodyPr rtlCol="0" anchor="ctr"/>
            <a:lstStyle/>
            <a:p>
              <a:pPr marL="0" marR="0" lvl="0" indent="0" algn="ctr" defTabSz="6840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4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10" name="Slide Number Placeholder 7">
              <a:extLst>
                <a:ext uri="{FF2B5EF4-FFF2-40B4-BE49-F238E27FC236}">
                  <a16:creationId xmlns:a16="http://schemas.microsoft.com/office/drawing/2014/main" id="{B32286DE-349A-C884-2F5A-EFDB9D7C0F99}"/>
                </a:ext>
              </a:extLst>
            </p:cNvPr>
            <p:cNvSpPr txBox="1">
              <a:spLocks/>
            </p:cNvSpPr>
            <p:nvPr/>
          </p:nvSpPr>
          <p:spPr>
            <a:xfrm>
              <a:off x="53413" y="6584156"/>
              <a:ext cx="372158" cy="273844"/>
            </a:xfrm>
            <a:prstGeom prst="rect">
              <a:avLst/>
            </a:prstGeom>
          </p:spPr>
          <p:txBody>
            <a:bodyPr vert="horz" lIns="68410" tIns="34205" rIns="68410" bIns="34205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700" b="1" kern="120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40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135DEF42-8766-4528-92E9-2E5E24EB162F}" type="slidenum">
                <a:rPr kumimoji="0" lang="en-US" sz="1272" b="1" i="0" u="none" strike="noStrike" kern="120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pPr marL="0" marR="0" lvl="0" indent="0" algn="ctr" defTabSz="6840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8</a:t>
              </a:fld>
              <a:endParaRPr kumimoji="0" lang="en-US" sz="1272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9421490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nodeType="click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13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09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09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0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1" fill="hold" nodeType="click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2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" presetClass="entr" presetSubtype="1" fill="hold" nodeType="click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4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4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7" presetID="53" presetClass="entr" presetSubtype="16" fill="hold" grpId="0" nodeType="after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5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3" presetID="53" presetClass="entr" presetSubtype="16" fill="hold" grpId="0" nodeType="after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6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1099" grpId="0" animBg="1"/>
          <p:bldP spid="144" grpId="0"/>
          <p:bldP spid="145" grpId="0" animBg="1"/>
          <p:bldP spid="146" grpId="0"/>
          <p:bldP spid="147" grpId="0" animBg="1"/>
          <p:bldP spid="148" grpId="0"/>
          <p:bldP spid="43" grpId="0" animBg="1"/>
          <p:bldP spid="4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09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09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0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7" presetID="53" presetClass="entr" presetSubtype="16" fill="hold" grpId="0" nodeType="after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5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3" presetID="53" presetClass="entr" presetSubtype="16" fill="hold" grpId="0" nodeType="after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6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1099" grpId="0" animBg="1"/>
          <p:bldP spid="144" grpId="0"/>
          <p:bldP spid="145" grpId="0" animBg="1"/>
          <p:bldP spid="146" grpId="0"/>
          <p:bldP spid="147" grpId="0" animBg="1"/>
          <p:bldP spid="148" grpId="0"/>
          <p:bldP spid="43" grpId="0" animBg="1"/>
          <p:bldP spid="44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70719" y="65567"/>
            <a:ext cx="10945655" cy="772633"/>
          </a:xfrm>
        </p:spPr>
        <p:txBody>
          <a:bodyPr>
            <a:noAutofit/>
          </a:bodyPr>
          <a:lstStyle/>
          <a:p>
            <a:pPr algn="l"/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 Antiqua" panose="02040602050305030304" pitchFamily="18" charset="0"/>
              </a:rPr>
              <a:t>BOARD OF DIRECTORS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A3F3DD6-0C0D-BCA9-8E89-DDBB31A72BC9}"/>
              </a:ext>
            </a:extLst>
          </p:cNvPr>
          <p:cNvGrpSpPr/>
          <p:nvPr/>
        </p:nvGrpSpPr>
        <p:grpSpPr>
          <a:xfrm>
            <a:off x="0" y="6576350"/>
            <a:ext cx="371237" cy="273167"/>
            <a:chOff x="53413" y="6584156"/>
            <a:chExt cx="372158" cy="27384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82EEAC6-C5C0-1634-3BE2-034201FAB8D1}"/>
                </a:ext>
              </a:extLst>
            </p:cNvPr>
            <p:cNvSpPr/>
            <p:nvPr/>
          </p:nvSpPr>
          <p:spPr>
            <a:xfrm>
              <a:off x="56189" y="6584156"/>
              <a:ext cx="369382" cy="273844"/>
            </a:xfrm>
            <a:prstGeom prst="rect">
              <a:avLst/>
            </a:prstGeom>
            <a:solidFill>
              <a:srgbClr val="FFC000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txBody>
            <a:bodyPr rtlCol="0" anchor="ctr"/>
            <a:lstStyle/>
            <a:p>
              <a:pPr marL="0" marR="0" lvl="0" indent="0" algn="ctr" defTabSz="6840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4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4" name="Slide Number Placeholder 7">
              <a:extLst>
                <a:ext uri="{FF2B5EF4-FFF2-40B4-BE49-F238E27FC236}">
                  <a16:creationId xmlns:a16="http://schemas.microsoft.com/office/drawing/2014/main" id="{B70AAEB5-E310-365E-51F3-78D4AF32B3E9}"/>
                </a:ext>
              </a:extLst>
            </p:cNvPr>
            <p:cNvSpPr txBox="1">
              <a:spLocks/>
            </p:cNvSpPr>
            <p:nvPr/>
          </p:nvSpPr>
          <p:spPr>
            <a:xfrm>
              <a:off x="53413" y="6584156"/>
              <a:ext cx="372158" cy="273844"/>
            </a:xfrm>
            <a:prstGeom prst="rect">
              <a:avLst/>
            </a:prstGeom>
          </p:spPr>
          <p:txBody>
            <a:bodyPr vert="horz" lIns="68410" tIns="34205" rIns="68410" bIns="34205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700" b="1" kern="120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40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135DEF42-8766-4528-92E9-2E5E24EB162F}" type="slidenum">
                <a:rPr kumimoji="0" lang="en-US" sz="1272" b="1" i="0" u="none" strike="noStrike" kern="120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pPr marL="0" marR="0" lvl="0" indent="0" algn="ctr" defTabSz="6840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9</a:t>
              </a:fld>
              <a:endParaRPr kumimoji="0" lang="en-US" sz="1272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CEE40145-11CB-8F89-7C91-CBA6BB43FF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10" y="3733801"/>
            <a:ext cx="2461858" cy="2238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 descr="A person in a suit and tie&#10;&#10;AI-generated content may be incorrect.">
            <a:extLst>
              <a:ext uri="{FF2B5EF4-FFF2-40B4-BE49-F238E27FC236}">
                <a16:creationId xmlns:a16="http://schemas.microsoft.com/office/drawing/2014/main" id="{B46C6972-AB9A-FA26-0C19-394A7BE8B69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016" y="685800"/>
            <a:ext cx="2783806" cy="304800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1" name="Picture 20" descr="A person in a suit and tie&#10;&#10;AI-generated content may be incorrect.">
            <a:extLst>
              <a:ext uri="{FF2B5EF4-FFF2-40B4-BE49-F238E27FC236}">
                <a16:creationId xmlns:a16="http://schemas.microsoft.com/office/drawing/2014/main" id="{2C5FC534-1D19-25E4-92A3-D398EA63D0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119" y="3792392"/>
            <a:ext cx="2094045" cy="22131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 descr="A person in a black dress&#10;&#10;AI-generated content may be incorrect.">
            <a:extLst>
              <a:ext uri="{FF2B5EF4-FFF2-40B4-BE49-F238E27FC236}">
                <a16:creationId xmlns:a16="http://schemas.microsoft.com/office/drawing/2014/main" id="{C466C1EC-FD50-5459-416E-A9123C5E2D1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8874" y="1016217"/>
            <a:ext cx="2286000" cy="23302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A person in a suit and tie&#10;&#10;AI-generated content may be incorrect.">
            <a:extLst>
              <a:ext uri="{FF2B5EF4-FFF2-40B4-BE49-F238E27FC236}">
                <a16:creationId xmlns:a16="http://schemas.microsoft.com/office/drawing/2014/main" id="{8C47059B-B3AE-27F8-9269-F300D39EA09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769" y="3810001"/>
            <a:ext cx="2272105" cy="2238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A person in a suit and tie&#10;&#10;AI-generated content may be incorrect.">
            <a:extLst>
              <a:ext uri="{FF2B5EF4-FFF2-40B4-BE49-F238E27FC236}">
                <a16:creationId xmlns:a16="http://schemas.microsoft.com/office/drawing/2014/main" id="{B732F244-162E-F557-3B1F-2C409F486B3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803" y="3792392"/>
            <a:ext cx="2309372" cy="22131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Picture 27" descr="A person in a suit&#10;&#10;AI-generated content may be incorrect.">
            <a:extLst>
              <a:ext uri="{FF2B5EF4-FFF2-40B4-BE49-F238E27FC236}">
                <a16:creationId xmlns:a16="http://schemas.microsoft.com/office/drawing/2014/main" id="{AF13DD1E-25F4-6D77-8C27-56978BA4ED2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32719" y="941710"/>
            <a:ext cx="2354156" cy="2487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31636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F3FF48C2982D429EB6FD03DBD97015" ma:contentTypeVersion="20" ma:contentTypeDescription="Create a new document." ma:contentTypeScope="" ma:versionID="a1c3e780eaf858a1ae01e1b269c5f789">
  <xsd:schema xmlns:xsd="http://www.w3.org/2001/XMLSchema" xmlns:xs="http://www.w3.org/2001/XMLSchema" xmlns:p="http://schemas.microsoft.com/office/2006/metadata/properties" xmlns:ns2="789adb6a-4439-4dc8-9ead-61e7b63006e7" xmlns:ns3="6cf03740-f366-4bfc-95c1-e7d03aee2089" targetNamespace="http://schemas.microsoft.com/office/2006/metadata/properties" ma:root="true" ma:fieldsID="0c5a11097d4d9bebe46e57d1a7e9df05" ns2:_="" ns3:_="">
    <xsd:import namespace="789adb6a-4439-4dc8-9ead-61e7b63006e7"/>
    <xsd:import namespace="6cf03740-f366-4bfc-95c1-e7d03aee20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9adb6a-4439-4dc8-9ead-61e7b63006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8531c9e-4239-4ce5-8d24-7af51a9d40d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f03740-f366-4bfc-95c1-e7d03aee208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a9a166d4-5666-4a10-bea4-dbeed03dc135}" ma:internalName="TaxCatchAll" ma:showField="CatchAllData" ma:web="6cf03740-f366-4bfc-95c1-e7d03aee208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cf03740-f366-4bfc-95c1-e7d03aee2089" xsi:nil="true"/>
    <lcf76f155ced4ddcb4097134ff3c332f xmlns="789adb6a-4439-4dc8-9ead-61e7b63006e7">
      <Terms xmlns="http://schemas.microsoft.com/office/infopath/2007/PartnerControls"/>
    </lcf76f155ced4ddcb4097134ff3c332f>
    <SharedWithUsers xmlns="6cf03740-f366-4bfc-95c1-e7d03aee2089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2D5F5633-2945-47AE-A5D6-38778F8C17F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C041DE8-8AB1-4D77-AD5F-20A0F1BAF0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9adb6a-4439-4dc8-9ead-61e7b63006e7"/>
    <ds:schemaRef ds:uri="6cf03740-f366-4bfc-95c1-e7d03aee20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06D5F32-FE38-4D74-8F56-013595ECEDDC}">
  <ds:schemaRefs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purl.org/dc/terms/"/>
    <ds:schemaRef ds:uri="http://www.w3.org/XML/1998/namespace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6cf03740-f366-4bfc-95c1-e7d03aee2089"/>
    <ds:schemaRef ds:uri="789adb6a-4439-4dc8-9ead-61e7b63006e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5693</TotalTime>
  <Words>989</Words>
  <Application>Microsoft Office PowerPoint</Application>
  <PresentationFormat>Custom</PresentationFormat>
  <Paragraphs>162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Book Antiqua</vt:lpstr>
      <vt:lpstr>Calibri</vt:lpstr>
      <vt:lpstr>Tahoma</vt:lpstr>
      <vt:lpstr>Times New Roman</vt:lpstr>
      <vt:lpstr>Tw Cen MT</vt:lpstr>
      <vt:lpstr>Viner Hand ITC</vt:lpstr>
      <vt:lpstr>Wingdings</vt:lpstr>
      <vt:lpstr>Office Theme</vt:lpstr>
      <vt:lpstr>PowerPoint Presentation</vt:lpstr>
      <vt:lpstr>PowerPoint Presentation</vt:lpstr>
      <vt:lpstr>PowerPoint Presentation</vt:lpstr>
      <vt:lpstr>DEPOSITORS OF NORTHERN ROCK BANK QUEUING  AT A BRANCH (DURING THE 2007/2008 FINANCIAL CRISIS)</vt:lpstr>
      <vt:lpstr>PowerPoint Presentation</vt:lpstr>
      <vt:lpstr>DPF ROLE AND FUNCTIONS</vt:lpstr>
      <vt:lpstr>PowerPoint Presentation</vt:lpstr>
      <vt:lpstr>CORPORATE GOVERNANCE STRUCTURE </vt:lpstr>
      <vt:lpstr>BOARD OF DIRECTORS</vt:lpstr>
      <vt:lpstr>PowerPoint Presentation</vt:lpstr>
      <vt:lpstr>MEMBERSHIP AND COVERAGE </vt:lpstr>
      <vt:lpstr>PowerPoint Presentation</vt:lpstr>
      <vt:lpstr>TAKE HOME MESSAGES</vt:lpstr>
      <vt:lpstr>TAKE HOME MESSAGE – CON’TD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Balaam Ssempala</dc:creator>
  <cp:lastModifiedBy>Betty Namatovu</cp:lastModifiedBy>
  <cp:revision>338</cp:revision>
  <cp:lastPrinted>2018-06-28T05:26:09Z</cp:lastPrinted>
  <dcterms:created xsi:type="dcterms:W3CDTF">2018-05-10T14:32:08Z</dcterms:created>
  <dcterms:modified xsi:type="dcterms:W3CDTF">2026-02-20T06:08:13Z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0x01010089F3FF48C2982D429EB6FD03DBD97015</vt:lpwstr>
  </property>
  <property fmtid="{D5CDD505-2E9C-101B-9397-08002B2CF9AE}" pid="3" name="Order">
    <vt:r8>590200</vt:r8>
  </property>
  <property fmtid="{D5CDD505-2E9C-101B-9397-08002B2CF9AE}" pid="4" name="MediaServiceImageTags">
    <vt:lpwstr/>
  </property>
  <property fmtid="{D5CDD505-2E9C-101B-9397-08002B2CF9AE}" pid="5" name="ComplianceAsset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_SourceUrl">
    <vt:lpwstr/>
  </property>
  <property fmtid="{D5CDD505-2E9C-101B-9397-08002B2CF9AE}" pid="9" name="_SharedFileIndex">
    <vt:lpwstr/>
  </property>
</Properties>
</file>